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9" r:id="rId2"/>
  </p:sldMasterIdLst>
  <p:notesMasterIdLst>
    <p:notesMasterId r:id="rId67"/>
  </p:notesMasterIdLst>
  <p:sldIdLst>
    <p:sldId id="371" r:id="rId3"/>
    <p:sldId id="298" r:id="rId4"/>
    <p:sldId id="297" r:id="rId5"/>
    <p:sldId id="317" r:id="rId6"/>
    <p:sldId id="299" r:id="rId7"/>
    <p:sldId id="300" r:id="rId8"/>
    <p:sldId id="315" r:id="rId9"/>
    <p:sldId id="316" r:id="rId10"/>
    <p:sldId id="302" r:id="rId11"/>
    <p:sldId id="303" r:id="rId12"/>
    <p:sldId id="304" r:id="rId13"/>
    <p:sldId id="313" r:id="rId14"/>
    <p:sldId id="306" r:id="rId15"/>
    <p:sldId id="307" r:id="rId16"/>
    <p:sldId id="314" r:id="rId17"/>
    <p:sldId id="310" r:id="rId18"/>
    <p:sldId id="311" r:id="rId19"/>
    <p:sldId id="281" r:id="rId20"/>
    <p:sldId id="312" r:id="rId21"/>
    <p:sldId id="319" r:id="rId22"/>
    <p:sldId id="320" r:id="rId23"/>
    <p:sldId id="321" r:id="rId24"/>
    <p:sldId id="322" r:id="rId25"/>
    <p:sldId id="323" r:id="rId26"/>
    <p:sldId id="324" r:id="rId27"/>
    <p:sldId id="326" r:id="rId28"/>
    <p:sldId id="327" r:id="rId29"/>
    <p:sldId id="335" r:id="rId30"/>
    <p:sldId id="328" r:id="rId31"/>
    <p:sldId id="329" r:id="rId32"/>
    <p:sldId id="337" r:id="rId33"/>
    <p:sldId id="331" r:id="rId34"/>
    <p:sldId id="333" r:id="rId35"/>
    <p:sldId id="334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9" r:id="rId54"/>
    <p:sldId id="350" r:id="rId55"/>
    <p:sldId id="351" r:id="rId56"/>
    <p:sldId id="352" r:id="rId57"/>
    <p:sldId id="353" r:id="rId58"/>
    <p:sldId id="361" r:id="rId59"/>
    <p:sldId id="362" r:id="rId60"/>
    <p:sldId id="368" r:id="rId61"/>
    <p:sldId id="365" r:id="rId62"/>
    <p:sldId id="364" r:id="rId63"/>
    <p:sldId id="366" r:id="rId64"/>
    <p:sldId id="363" r:id="rId65"/>
    <p:sldId id="369" r:id="rId6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3B4CA45-7601-42D4-8E56-B25788A5C852}">
          <p14:sldIdLst>
            <p14:sldId id="371"/>
            <p14:sldId id="298"/>
          </p14:sldIdLst>
        </p14:section>
        <p14:section name="前端" id="{1C6A5263-D4E9-4079-B3C6-9D65A6DFB034}">
          <p14:sldIdLst>
            <p14:sldId id="297"/>
            <p14:sldId id="317"/>
            <p14:sldId id="299"/>
            <p14:sldId id="300"/>
            <p14:sldId id="315"/>
            <p14:sldId id="316"/>
            <p14:sldId id="302"/>
            <p14:sldId id="303"/>
            <p14:sldId id="304"/>
            <p14:sldId id="313"/>
            <p14:sldId id="306"/>
            <p14:sldId id="307"/>
            <p14:sldId id="314"/>
            <p14:sldId id="310"/>
            <p14:sldId id="311"/>
            <p14:sldId id="281"/>
            <p14:sldId id="312"/>
          </p14:sldIdLst>
        </p14:section>
        <p14:section name="同轴" id="{1CEFEE80-FCA7-4AFA-B20F-7B59BD0610AE}">
          <p14:sldIdLst>
            <p14:sldId id="319"/>
            <p14:sldId id="320"/>
            <p14:sldId id="321"/>
            <p14:sldId id="322"/>
            <p14:sldId id="323"/>
            <p14:sldId id="324"/>
          </p14:sldIdLst>
        </p14:section>
        <p14:section name="存储" id="{57E7E3A7-D327-406B-A023-24F2B33903DC}">
          <p14:sldIdLst>
            <p14:sldId id="326"/>
            <p14:sldId id="327"/>
            <p14:sldId id="335"/>
            <p14:sldId id="328"/>
            <p14:sldId id="329"/>
            <p14:sldId id="337"/>
            <p14:sldId id="331"/>
            <p14:sldId id="333"/>
            <p14:sldId id="334"/>
          </p14:sldIdLst>
        </p14:section>
        <p14:section name="中心" id="{B326FDCC-4087-4BE4-8ED0-9D069C78919D}">
          <p14:sldIdLst>
            <p14:sldId id="354"/>
            <p14:sldId id="355"/>
            <p14:sldId id="356"/>
            <p14:sldId id="357"/>
            <p14:sldId id="358"/>
            <p14:sldId id="359"/>
            <p14:sldId id="360"/>
          </p14:sldIdLst>
        </p14:section>
        <p14:section name="楼宇" id="{6AAF104D-B4D1-47E9-B66F-4AF86B468C6B}">
          <p14:sldIdLst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9"/>
            <p14:sldId id="350"/>
            <p14:sldId id="351"/>
            <p14:sldId id="352"/>
            <p14:sldId id="353"/>
          </p14:sldIdLst>
        </p14:section>
        <p14:section name="视讯" id="{83E104EC-5D5B-4358-B752-4865A94D7742}">
          <p14:sldIdLst>
            <p14:sldId id="361"/>
            <p14:sldId id="362"/>
            <p14:sldId id="368"/>
            <p14:sldId id="365"/>
            <p14:sldId id="364"/>
            <p14:sldId id="366"/>
            <p14:sldId id="363"/>
            <p14:sldId id="3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orient="horz" pos="2142" userDrawn="1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C00"/>
    <a:srgbClr val="FB1E00"/>
    <a:srgbClr val="FF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15"/>
    <p:restoredTop sz="50067" autoAdjust="0"/>
  </p:normalViewPr>
  <p:slideViewPr>
    <p:cSldViewPr snapToGrid="0" snapToObjects="1">
      <p:cViewPr varScale="1">
        <p:scale>
          <a:sx n="151" d="100"/>
          <a:sy n="151" d="100"/>
        </p:scale>
        <p:origin x="942" y="132"/>
      </p:cViewPr>
      <p:guideLst>
        <p:guide orient="horz" pos="1620"/>
        <p:guide orient="horz" pos="2981"/>
        <p:guide orient="horz" pos="214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52480-5C58-2C4B-B9FA-C17A226A940D}" type="datetimeFigureOut">
              <a:rPr kumimoji="1" lang="zh-CN" altLang="en-US" smtClean="0"/>
              <a:t>2020/1/7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D53C8-C8F4-344E-B043-286B81B2511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298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8BE51-0A35-4D85-BFBF-E8AB0E1ACC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72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>
            <a:off x="-1552375" y="1660634"/>
            <a:ext cx="5592712" cy="4643157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zh-CN" altLang="en-US" dirty="0"/>
              <a:t>点击，</a:t>
            </a:r>
            <a:endParaRPr lang="en-US" altLang="zh-CN" dirty="0"/>
          </a:p>
          <a:p>
            <a:r>
              <a:rPr lang="zh-CN" altLang="en-US" dirty="0"/>
              <a:t>然后从文件夹中</a:t>
            </a:r>
            <a:endParaRPr lang="en-US" altLang="zh-CN" dirty="0"/>
          </a:p>
          <a:p>
            <a:r>
              <a:rPr lang="zh-CN" altLang="en-US" dirty="0"/>
              <a:t>选择要嵌入的图片</a:t>
            </a:r>
            <a:endParaRPr lang="en-US" dirty="0"/>
          </a:p>
        </p:txBody>
      </p:sp>
      <p:grpSp>
        <p:nvGrpSpPr>
          <p:cNvPr id="21" name="组 20"/>
          <p:cNvGrpSpPr/>
          <p:nvPr userDrawn="1"/>
        </p:nvGrpSpPr>
        <p:grpSpPr>
          <a:xfrm>
            <a:off x="8281962" y="-76382"/>
            <a:ext cx="1172544" cy="368959"/>
            <a:chOff x="8281962" y="-76382"/>
            <a:chExt cx="1172544" cy="368959"/>
          </a:xfrm>
        </p:grpSpPr>
        <p:sp>
          <p:nvSpPr>
            <p:cNvPr id="22" name="Rounded Rectangle 2"/>
            <p:cNvSpPr/>
            <p:nvPr userDrawn="1"/>
          </p:nvSpPr>
          <p:spPr>
            <a:xfrm rot="13500000" flipH="1">
              <a:off x="8621470" y="-415890"/>
              <a:ext cx="338394" cy="1017409"/>
            </a:xfrm>
            <a:prstGeom prst="roundRect">
              <a:avLst>
                <a:gd name="adj" fmla="val 50000"/>
              </a:avLst>
            </a:prstGeom>
            <a:solidFill>
              <a:srgbClr val="FF5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3"/>
            <p:cNvSpPr/>
            <p:nvPr userDrawn="1"/>
          </p:nvSpPr>
          <p:spPr>
            <a:xfrm rot="2700000" flipH="1">
              <a:off x="9040455" y="-121474"/>
              <a:ext cx="246187" cy="581915"/>
            </a:xfrm>
            <a:prstGeom prst="roundRect">
              <a:avLst>
                <a:gd name="adj" fmla="val 50000"/>
              </a:avLst>
            </a:prstGeom>
            <a:solidFill>
              <a:srgbClr val="FB1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4"/>
            <p:cNvSpPr/>
            <p:nvPr userDrawn="1"/>
          </p:nvSpPr>
          <p:spPr>
            <a:xfrm rot="2700000" flipH="1">
              <a:off x="8415643" y="-126332"/>
              <a:ext cx="118842" cy="344303"/>
            </a:xfrm>
            <a:prstGeom prst="roundRect">
              <a:avLst>
                <a:gd name="adj" fmla="val 50000"/>
              </a:avLst>
            </a:prstGeom>
            <a:solidFill>
              <a:srgbClr val="FF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32" y="423435"/>
            <a:ext cx="1630157" cy="490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428" y="214628"/>
            <a:ext cx="7646930" cy="495268"/>
          </a:xfrm>
        </p:spPr>
        <p:txBody>
          <a:bodyPr anchor="ctr">
            <a:normAutofit/>
          </a:bodyPr>
          <a:lstStyle>
            <a:lvl1pPr algn="l"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en-US" dirty="0"/>
          </a:p>
        </p:txBody>
      </p:sp>
      <p:grpSp>
        <p:nvGrpSpPr>
          <p:cNvPr id="12" name="组 11"/>
          <p:cNvGrpSpPr/>
          <p:nvPr userDrawn="1"/>
        </p:nvGrpSpPr>
        <p:grpSpPr>
          <a:xfrm>
            <a:off x="8281962" y="-76382"/>
            <a:ext cx="1172544" cy="368959"/>
            <a:chOff x="8281962" y="-76382"/>
            <a:chExt cx="1172544" cy="368959"/>
          </a:xfrm>
        </p:grpSpPr>
        <p:sp>
          <p:nvSpPr>
            <p:cNvPr id="7" name="Rounded Rectangle 2"/>
            <p:cNvSpPr/>
            <p:nvPr userDrawn="1"/>
          </p:nvSpPr>
          <p:spPr>
            <a:xfrm rot="13500000" flipH="1">
              <a:off x="8621470" y="-415890"/>
              <a:ext cx="338394" cy="1017409"/>
            </a:xfrm>
            <a:prstGeom prst="roundRect">
              <a:avLst>
                <a:gd name="adj" fmla="val 50000"/>
              </a:avLst>
            </a:prstGeom>
            <a:solidFill>
              <a:srgbClr val="FF5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700000" flipH="1">
              <a:off x="9040455" y="-121474"/>
              <a:ext cx="246187" cy="581915"/>
            </a:xfrm>
            <a:prstGeom prst="roundRect">
              <a:avLst>
                <a:gd name="adj" fmla="val 50000"/>
              </a:avLst>
            </a:prstGeom>
            <a:solidFill>
              <a:srgbClr val="FB1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4"/>
            <p:cNvSpPr/>
            <p:nvPr userDrawn="1"/>
          </p:nvSpPr>
          <p:spPr>
            <a:xfrm rot="2700000" flipH="1">
              <a:off x="8415643" y="-126332"/>
              <a:ext cx="118842" cy="344303"/>
            </a:xfrm>
            <a:prstGeom prst="roundRect">
              <a:avLst>
                <a:gd name="adj" fmla="val 50000"/>
              </a:avLst>
            </a:prstGeom>
            <a:solidFill>
              <a:srgbClr val="FF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1801" y="811212"/>
            <a:ext cx="7647558" cy="3943667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</p:txBody>
      </p:sp>
    </p:spTree>
    <p:extLst>
      <p:ext uri="{BB962C8B-B14F-4D97-AF65-F5344CB8AC3E}">
        <p14:creationId xmlns:p14="http://schemas.microsoft.com/office/powerpoint/2010/main" val="283683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93713" y="708025"/>
            <a:ext cx="7934325" cy="399891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</p:txBody>
      </p:sp>
    </p:spTree>
    <p:extLst>
      <p:ext uri="{BB962C8B-B14F-4D97-AF65-F5344CB8AC3E}">
        <p14:creationId xmlns:p14="http://schemas.microsoft.com/office/powerpoint/2010/main" val="796108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邀请函 烫银-0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49" y="4124044"/>
            <a:ext cx="8048463" cy="9396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0" y="2086517"/>
            <a:ext cx="2529840" cy="3444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000" y="3345274"/>
            <a:ext cx="778084" cy="77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6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内容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428" y="214628"/>
            <a:ext cx="7646930" cy="495268"/>
          </a:xfrm>
        </p:spPr>
        <p:txBody>
          <a:bodyPr anchor="ctr">
            <a:normAutofit/>
          </a:bodyPr>
          <a:lstStyle>
            <a:lvl1pPr algn="l">
              <a:defRPr sz="2000">
                <a:solidFill>
                  <a:srgbClr val="FB1E00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570" y="282802"/>
            <a:ext cx="1461213" cy="2908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5"/>
          <a:stretch/>
        </p:blipFill>
        <p:spPr>
          <a:xfrm>
            <a:off x="8207114" y="282802"/>
            <a:ext cx="1059305" cy="290824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sz="quarter" idx="10"/>
          </p:nvPr>
        </p:nvSpPr>
        <p:spPr>
          <a:xfrm>
            <a:off x="431800" y="882650"/>
            <a:ext cx="8338489" cy="390403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428" y="214628"/>
            <a:ext cx="7646930" cy="495268"/>
          </a:xfrm>
        </p:spPr>
        <p:txBody>
          <a:bodyPr anchor="ctr">
            <a:normAutofit/>
          </a:bodyPr>
          <a:lstStyle>
            <a:lvl1pPr algn="l"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en-US" dirty="0"/>
          </a:p>
        </p:txBody>
      </p:sp>
      <p:grpSp>
        <p:nvGrpSpPr>
          <p:cNvPr id="12" name="组 11"/>
          <p:cNvGrpSpPr/>
          <p:nvPr userDrawn="1"/>
        </p:nvGrpSpPr>
        <p:grpSpPr>
          <a:xfrm>
            <a:off x="8281962" y="-76382"/>
            <a:ext cx="1172544" cy="368959"/>
            <a:chOff x="8281962" y="-76382"/>
            <a:chExt cx="1172544" cy="368959"/>
          </a:xfrm>
        </p:grpSpPr>
        <p:sp>
          <p:nvSpPr>
            <p:cNvPr id="7" name="Rounded Rectangle 2"/>
            <p:cNvSpPr/>
            <p:nvPr userDrawn="1"/>
          </p:nvSpPr>
          <p:spPr>
            <a:xfrm rot="13500000" flipH="1">
              <a:off x="8621470" y="-415890"/>
              <a:ext cx="338394" cy="1017409"/>
            </a:xfrm>
            <a:prstGeom prst="roundRect">
              <a:avLst>
                <a:gd name="adj" fmla="val 50000"/>
              </a:avLst>
            </a:prstGeom>
            <a:solidFill>
              <a:srgbClr val="FF5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700000" flipH="1">
              <a:off x="9040455" y="-121474"/>
              <a:ext cx="246187" cy="581915"/>
            </a:xfrm>
            <a:prstGeom prst="roundRect">
              <a:avLst>
                <a:gd name="adj" fmla="val 50000"/>
              </a:avLst>
            </a:prstGeom>
            <a:solidFill>
              <a:srgbClr val="FB1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4"/>
            <p:cNvSpPr/>
            <p:nvPr userDrawn="1"/>
          </p:nvSpPr>
          <p:spPr>
            <a:xfrm rot="2700000" flipH="1">
              <a:off x="8415643" y="-126332"/>
              <a:ext cx="118842" cy="344303"/>
            </a:xfrm>
            <a:prstGeom prst="roundRect">
              <a:avLst>
                <a:gd name="adj" fmla="val 50000"/>
              </a:avLst>
            </a:prstGeom>
            <a:solidFill>
              <a:srgbClr val="FF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1801" y="811212"/>
            <a:ext cx="7647558" cy="3943667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93713" y="708025"/>
            <a:ext cx="7934325" cy="399891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</p:txBody>
      </p:sp>
    </p:spTree>
    <p:extLst>
      <p:ext uri="{BB962C8B-B14F-4D97-AF65-F5344CB8AC3E}">
        <p14:creationId xmlns:p14="http://schemas.microsoft.com/office/powerpoint/2010/main" val="133873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邀请函 烫银-0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49" y="4124044"/>
            <a:ext cx="8048463" cy="9396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0" y="2086517"/>
            <a:ext cx="2529840" cy="3444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000" y="3345274"/>
            <a:ext cx="778084" cy="77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7" y="264034"/>
            <a:ext cx="6795136" cy="43045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9205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43A479E-A5AC-4CC9-9AF7-FC4D8740E3FF}" type="datetimeFigureOut">
              <a:rPr lang="zh-CN" altLang="en-US" smtClean="0"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96D3A1B-563B-4310-8203-CFA4E80CDE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29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>
            <a:off x="-1552375" y="1660634"/>
            <a:ext cx="5592712" cy="4643157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zh-CN" altLang="en-US" dirty="0"/>
              <a:t>点击，</a:t>
            </a:r>
            <a:endParaRPr lang="en-US" altLang="zh-CN" dirty="0"/>
          </a:p>
          <a:p>
            <a:r>
              <a:rPr lang="zh-CN" altLang="en-US" dirty="0"/>
              <a:t>然后从文件夹中</a:t>
            </a:r>
            <a:endParaRPr lang="en-US" altLang="zh-CN" dirty="0"/>
          </a:p>
          <a:p>
            <a:r>
              <a:rPr lang="zh-CN" altLang="en-US" dirty="0"/>
              <a:t>选择要嵌入的图片</a:t>
            </a:r>
            <a:endParaRPr lang="en-US" dirty="0"/>
          </a:p>
        </p:txBody>
      </p:sp>
      <p:grpSp>
        <p:nvGrpSpPr>
          <p:cNvPr id="21" name="组 20"/>
          <p:cNvGrpSpPr/>
          <p:nvPr userDrawn="1"/>
        </p:nvGrpSpPr>
        <p:grpSpPr>
          <a:xfrm>
            <a:off x="8281962" y="-76382"/>
            <a:ext cx="1172544" cy="368959"/>
            <a:chOff x="8281962" y="-76382"/>
            <a:chExt cx="1172544" cy="368959"/>
          </a:xfrm>
        </p:grpSpPr>
        <p:sp>
          <p:nvSpPr>
            <p:cNvPr id="22" name="Rounded Rectangle 2"/>
            <p:cNvSpPr/>
            <p:nvPr userDrawn="1"/>
          </p:nvSpPr>
          <p:spPr>
            <a:xfrm rot="13500000" flipH="1">
              <a:off x="8621470" y="-415890"/>
              <a:ext cx="338394" cy="1017409"/>
            </a:xfrm>
            <a:prstGeom prst="roundRect">
              <a:avLst>
                <a:gd name="adj" fmla="val 50000"/>
              </a:avLst>
            </a:prstGeom>
            <a:solidFill>
              <a:srgbClr val="FF5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3"/>
            <p:cNvSpPr/>
            <p:nvPr userDrawn="1"/>
          </p:nvSpPr>
          <p:spPr>
            <a:xfrm rot="2700000" flipH="1">
              <a:off x="9040455" y="-121474"/>
              <a:ext cx="246187" cy="581915"/>
            </a:xfrm>
            <a:prstGeom prst="roundRect">
              <a:avLst>
                <a:gd name="adj" fmla="val 50000"/>
              </a:avLst>
            </a:prstGeom>
            <a:solidFill>
              <a:srgbClr val="FB1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4"/>
            <p:cNvSpPr/>
            <p:nvPr userDrawn="1"/>
          </p:nvSpPr>
          <p:spPr>
            <a:xfrm rot="2700000" flipH="1">
              <a:off x="8415643" y="-126332"/>
              <a:ext cx="118842" cy="344303"/>
            </a:xfrm>
            <a:prstGeom prst="roundRect">
              <a:avLst>
                <a:gd name="adj" fmla="val 50000"/>
              </a:avLst>
            </a:prstGeom>
            <a:solidFill>
              <a:srgbClr val="FF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32" y="423435"/>
            <a:ext cx="1630157" cy="4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9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内容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428" y="214628"/>
            <a:ext cx="7646930" cy="495268"/>
          </a:xfrm>
        </p:spPr>
        <p:txBody>
          <a:bodyPr anchor="ctr">
            <a:normAutofit/>
          </a:bodyPr>
          <a:lstStyle>
            <a:lvl1pPr algn="l">
              <a:defRPr sz="2000">
                <a:solidFill>
                  <a:srgbClr val="FB1E00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570" y="282802"/>
            <a:ext cx="1461213" cy="2908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5"/>
          <a:stretch/>
        </p:blipFill>
        <p:spPr>
          <a:xfrm>
            <a:off x="8207114" y="282802"/>
            <a:ext cx="1059305" cy="290824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sz="quarter" idx="10"/>
          </p:nvPr>
        </p:nvSpPr>
        <p:spPr>
          <a:xfrm>
            <a:off x="431800" y="882650"/>
            <a:ext cx="8338489" cy="390403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</p:txBody>
      </p:sp>
    </p:spTree>
    <p:extLst>
      <p:ext uri="{BB962C8B-B14F-4D97-AF65-F5344CB8AC3E}">
        <p14:creationId xmlns:p14="http://schemas.microsoft.com/office/powerpoint/2010/main" val="408045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GSEDS_d46a6755_b8df7c8e_1_4"/>
          <p:cNvSpPr txBox="1">
            <a:spLocks noChangeAspect="1"/>
          </p:cNvSpPr>
          <p:nvPr userDrawn="1"/>
        </p:nvSpPr>
        <p:spPr>
          <a:xfrm rot="18900000">
            <a:off x="1690442" y="2294751"/>
            <a:ext cx="5763116" cy="553998"/>
          </a:xfrm>
          <a:prstGeom prst="rect">
            <a:avLst/>
          </a:prstGeom>
          <a:noFill/>
        </p:spPr>
        <p:txBody>
          <a:bodyPr vert="horz" wrap="none" rtlCol="0" anchor="ctr" anchorCtr="1">
            <a:spAutoFit/>
          </a:bodyPr>
          <a:lstStyle/>
          <a:p>
            <a:r>
              <a:rPr kumimoji="0" lang="zh-CN" altLang="en-US" sz="3000" b="0" i="0" u="none" normalizeH="0">
                <a:solidFill>
                  <a:srgbClr val="808080">
                    <a:alpha val="7843"/>
                  </a:srgbClr>
                </a:solidFill>
                <a:latin typeface="宋体"/>
                <a:ea typeface="宋体"/>
                <a:sym typeface="宋体"/>
              </a:rPr>
              <a:t>　 </a:t>
            </a:r>
            <a:r>
              <a:rPr kumimoji="0" lang="en-US" altLang="zh-CN" sz="3000" b="0" i="0" u="none" normalizeH="0">
                <a:solidFill>
                  <a:srgbClr val="808080">
                    <a:alpha val="7843"/>
                  </a:srgbClr>
                </a:solidFill>
                <a:latin typeface="宋体"/>
                <a:ea typeface="宋体"/>
                <a:sym typeface="宋体"/>
              </a:rPr>
              <a:t>40371 da hua 2018-03-08 </a:t>
            </a:r>
            <a:r>
              <a:rPr kumimoji="0" lang="zh-CN" altLang="en-US" sz="3000" b="0" i="0" u="none" normalizeH="0">
                <a:solidFill>
                  <a:srgbClr val="808080">
                    <a:alpha val="7843"/>
                  </a:srgbClr>
                </a:solidFill>
                <a:latin typeface="宋体"/>
                <a:ea typeface="宋体"/>
                <a:sym typeface="宋体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16804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74" r:id="rId3"/>
    <p:sldLayoutId id="2147483672" r:id="rId4"/>
    <p:sldLayoutId id="2147483676" r:id="rId5"/>
    <p:sldLayoutId id="2147483677" r:id="rId6"/>
    <p:sldLayoutId id="2147483678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GSEDS_d46a6755_b8df7c8e_2_4"/>
          <p:cNvSpPr txBox="1">
            <a:spLocks noChangeAspect="1"/>
          </p:cNvSpPr>
          <p:nvPr userDrawn="1"/>
        </p:nvSpPr>
        <p:spPr>
          <a:xfrm rot="18900000">
            <a:off x="1690442" y="2294751"/>
            <a:ext cx="5763116" cy="553998"/>
          </a:xfrm>
          <a:prstGeom prst="rect">
            <a:avLst/>
          </a:prstGeom>
          <a:noFill/>
        </p:spPr>
        <p:txBody>
          <a:bodyPr vert="horz" wrap="none" rtlCol="0" anchor="ctr" anchorCtr="1">
            <a:spAutoFit/>
          </a:bodyPr>
          <a:lstStyle/>
          <a:p>
            <a:r>
              <a:rPr kumimoji="0" lang="zh-CN" altLang="en-US" sz="3000" b="0" i="0" u="none" normalizeH="0">
                <a:solidFill>
                  <a:srgbClr val="808080">
                    <a:alpha val="7843"/>
                  </a:srgbClr>
                </a:solidFill>
                <a:latin typeface="宋体"/>
                <a:ea typeface="宋体"/>
                <a:sym typeface="宋体"/>
              </a:rPr>
              <a:t>　 </a:t>
            </a:r>
            <a:r>
              <a:rPr kumimoji="0" lang="en-US" altLang="zh-CN" sz="3000" b="0" i="0" u="none" normalizeH="0">
                <a:solidFill>
                  <a:srgbClr val="808080">
                    <a:alpha val="7843"/>
                  </a:srgbClr>
                </a:solidFill>
                <a:latin typeface="宋体"/>
                <a:ea typeface="宋体"/>
                <a:sym typeface="宋体"/>
              </a:rPr>
              <a:t>40371 da hua 2018-03-08 </a:t>
            </a:r>
            <a:r>
              <a:rPr kumimoji="0" lang="zh-CN" altLang="en-US" sz="3000" b="0" i="0" u="none" normalizeH="0">
                <a:solidFill>
                  <a:srgbClr val="808080">
                    <a:alpha val="7843"/>
                  </a:srgbClr>
                </a:solidFill>
                <a:latin typeface="宋体"/>
                <a:ea typeface="宋体"/>
                <a:sym typeface="宋体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291017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Microsoft YaHei" charset="-122"/>
          <a:ea typeface="Microsoft YaHei" charset="-122"/>
          <a:cs typeface="Microsoft YaHei" charset="-122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4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.png"/><Relationship Id="rId4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0" Type="http://schemas.openxmlformats.org/officeDocument/2006/relationships/image" Target="../media/image226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2.png"/><Relationship Id="rId7" Type="http://schemas.openxmlformats.org/officeDocument/2006/relationships/image" Target="../media/image256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11" Type="http://schemas.openxmlformats.org/officeDocument/2006/relationships/image" Target="../media/image260.png"/><Relationship Id="rId5" Type="http://schemas.openxmlformats.org/officeDocument/2006/relationships/image" Target="../media/image254.png"/><Relationship Id="rId10" Type="http://schemas.openxmlformats.org/officeDocument/2006/relationships/image" Target="../media/image259.png"/><Relationship Id="rId4" Type="http://schemas.openxmlformats.org/officeDocument/2006/relationships/image" Target="../media/image253.png"/><Relationship Id="rId9" Type="http://schemas.openxmlformats.org/officeDocument/2006/relationships/image" Target="../media/image2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6.png"/><Relationship Id="rId7" Type="http://schemas.openxmlformats.org/officeDocument/2006/relationships/image" Target="../media/image27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7" Type="http://schemas.openxmlformats.org/officeDocument/2006/relationships/image" Target="../media/image293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95.png"/><Relationship Id="rId7" Type="http://schemas.openxmlformats.org/officeDocument/2006/relationships/image" Target="../media/image299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11" Type="http://schemas.openxmlformats.org/officeDocument/2006/relationships/image" Target="../media/image310.png"/><Relationship Id="rId5" Type="http://schemas.openxmlformats.org/officeDocument/2006/relationships/image" Target="../media/image304.png"/><Relationship Id="rId10" Type="http://schemas.openxmlformats.org/officeDocument/2006/relationships/image" Target="../media/image309.png"/><Relationship Id="rId4" Type="http://schemas.openxmlformats.org/officeDocument/2006/relationships/image" Target="../media/image303.png"/><Relationship Id="rId9" Type="http://schemas.openxmlformats.org/officeDocument/2006/relationships/image" Target="../media/image30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3" Type="http://schemas.openxmlformats.org/officeDocument/2006/relationships/image" Target="../media/image312.png"/><Relationship Id="rId7" Type="http://schemas.openxmlformats.org/officeDocument/2006/relationships/image" Target="../media/image316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5" Type="http://schemas.openxmlformats.org/officeDocument/2006/relationships/image" Target="../media/image314.png"/><Relationship Id="rId4" Type="http://schemas.openxmlformats.org/officeDocument/2006/relationships/image" Target="../media/image313.png"/><Relationship Id="rId9" Type="http://schemas.openxmlformats.org/officeDocument/2006/relationships/image" Target="../media/image3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3" Type="http://schemas.openxmlformats.org/officeDocument/2006/relationships/image" Target="../media/image320.png"/><Relationship Id="rId7" Type="http://schemas.openxmlformats.org/officeDocument/2006/relationships/image" Target="../media/image324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11" Type="http://schemas.openxmlformats.org/officeDocument/2006/relationships/image" Target="../media/image328.png"/><Relationship Id="rId5" Type="http://schemas.openxmlformats.org/officeDocument/2006/relationships/image" Target="../media/image322.png"/><Relationship Id="rId10" Type="http://schemas.openxmlformats.org/officeDocument/2006/relationships/image" Target="../media/image327.png"/><Relationship Id="rId4" Type="http://schemas.openxmlformats.org/officeDocument/2006/relationships/image" Target="../media/image321.png"/><Relationship Id="rId9" Type="http://schemas.openxmlformats.org/officeDocument/2006/relationships/image" Target="../media/image32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3" Type="http://schemas.openxmlformats.org/officeDocument/2006/relationships/image" Target="../media/image330.png"/><Relationship Id="rId7" Type="http://schemas.openxmlformats.org/officeDocument/2006/relationships/image" Target="../media/image334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3.png"/><Relationship Id="rId5" Type="http://schemas.openxmlformats.org/officeDocument/2006/relationships/image" Target="../media/image332.png"/><Relationship Id="rId4" Type="http://schemas.openxmlformats.org/officeDocument/2006/relationships/image" Target="../media/image331.png"/><Relationship Id="rId9" Type="http://schemas.openxmlformats.org/officeDocument/2006/relationships/image" Target="../media/image33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3" Type="http://schemas.openxmlformats.org/officeDocument/2006/relationships/image" Target="../media/image338.png"/><Relationship Id="rId7" Type="http://schemas.openxmlformats.org/officeDocument/2006/relationships/image" Target="../media/image342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45.png"/><Relationship Id="rId7" Type="http://schemas.openxmlformats.org/officeDocument/2006/relationships/image" Target="../media/image349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5" Type="http://schemas.openxmlformats.org/officeDocument/2006/relationships/image" Target="../media/image347.png"/><Relationship Id="rId4" Type="http://schemas.openxmlformats.org/officeDocument/2006/relationships/image" Target="../media/image3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7" Type="http://schemas.openxmlformats.org/officeDocument/2006/relationships/image" Target="../media/image358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7.png"/><Relationship Id="rId5" Type="http://schemas.openxmlformats.org/officeDocument/2006/relationships/image" Target="../media/image353.png"/><Relationship Id="rId4" Type="http://schemas.openxmlformats.org/officeDocument/2006/relationships/image" Target="../media/image3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image" Target="../media/image364.png"/><Relationship Id="rId7" Type="http://schemas.openxmlformats.org/officeDocument/2006/relationships/image" Target="../media/image368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7.png"/><Relationship Id="rId5" Type="http://schemas.openxmlformats.org/officeDocument/2006/relationships/image" Target="../media/image366.png"/><Relationship Id="rId4" Type="http://schemas.openxmlformats.org/officeDocument/2006/relationships/image" Target="../media/image36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png"/><Relationship Id="rId3" Type="http://schemas.openxmlformats.org/officeDocument/2006/relationships/image" Target="../media/image371.png"/><Relationship Id="rId7" Type="http://schemas.openxmlformats.org/officeDocument/2006/relationships/image" Target="../media/image375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4.png"/><Relationship Id="rId5" Type="http://schemas.openxmlformats.org/officeDocument/2006/relationships/image" Target="../media/image373.png"/><Relationship Id="rId4" Type="http://schemas.openxmlformats.org/officeDocument/2006/relationships/image" Target="../media/image3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7" Type="http://schemas.openxmlformats.org/officeDocument/2006/relationships/image" Target="../media/image382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1.png"/><Relationship Id="rId5" Type="http://schemas.openxmlformats.org/officeDocument/2006/relationships/image" Target="../media/image380.png"/><Relationship Id="rId4" Type="http://schemas.openxmlformats.org/officeDocument/2006/relationships/image" Target="../media/image3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4" Type="http://schemas.openxmlformats.org/officeDocument/2006/relationships/image" Target="../media/image38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9" r="15639"/>
          <a:stretch>
            <a:fillRect/>
          </a:stretch>
        </p:blipFill>
        <p:spPr/>
      </p:pic>
      <p:sp>
        <p:nvSpPr>
          <p:cNvPr id="4" name="文本框 3"/>
          <p:cNvSpPr txBox="1"/>
          <p:nvPr/>
        </p:nvSpPr>
        <p:spPr>
          <a:xfrm>
            <a:off x="3828200" y="2235215"/>
            <a:ext cx="4339988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kumimoji="1" lang="zh-CN" altLang="en-US" sz="2400" dirty="0">
                <a:solidFill>
                  <a:srgbClr val="C00000"/>
                </a:solidFill>
                <a:latin typeface="微软雅黑 Light" charset="-122"/>
                <a:ea typeface="微软雅黑 Light" charset="-122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微软雅黑 Light" charset="-122"/>
                <a:ea typeface="微软雅黑 Light" charset="-122"/>
              </a:rPr>
              <a:t>2018</a:t>
            </a:r>
            <a:r>
              <a:rPr kumimoji="1" lang="zh-CN" altLang="en-US" sz="2400" dirty="0">
                <a:solidFill>
                  <a:srgbClr val="C00000"/>
                </a:solidFill>
                <a:latin typeface="微软雅黑 Light" charset="-122"/>
                <a:ea typeface="微软雅黑 Light" charset="-122"/>
              </a:rPr>
              <a:t>年公司产品图标梳理</a:t>
            </a:r>
            <a:endParaRPr kumimoji="1" lang="en-US" altLang="zh-CN" sz="2400" dirty="0">
              <a:solidFill>
                <a:srgbClr val="C00000"/>
              </a:solidFill>
              <a:latin typeface="微软雅黑 Light" charset="-122"/>
              <a:ea typeface="微软雅黑 Light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78473" y="2863011"/>
            <a:ext cx="137160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kumimoji="1" lang="zh-CN" altLang="en-US" sz="1200" b="1">
                <a:solidFill>
                  <a:schemeClr val="bg2">
                    <a:lumMod val="25000"/>
                  </a:schemeClr>
                </a:solidFill>
                <a:latin typeface="微软雅黑 Light" charset="-122"/>
                <a:ea typeface="微软雅黑 Light" charset="-122"/>
              </a:rPr>
              <a:t>（中性图标）</a:t>
            </a:r>
            <a:endParaRPr kumimoji="1" lang="en-US" altLang="zh-CN" sz="1200" b="1" dirty="0">
              <a:solidFill>
                <a:schemeClr val="bg2">
                  <a:lumMod val="25000"/>
                </a:schemeClr>
              </a:solidFill>
              <a:latin typeface="微软雅黑 Light" charset="-122"/>
              <a:ea typeface="微软雅黑 Light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990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13584" y="2341752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4</a:t>
            </a:r>
            <a:r>
              <a:rPr lang="zh-CN" altLang="en-US" dirty="0"/>
              <a:t>路终端盒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756450" y="2341752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16</a:t>
            </a:r>
            <a:r>
              <a:rPr lang="zh-CN" altLang="en-US" dirty="0"/>
              <a:t>路终端盒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559832" y="2341752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8</a:t>
            </a:r>
            <a:r>
              <a:rPr lang="zh-CN" altLang="en-US" dirty="0"/>
              <a:t>路终端盒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01472" y="2341752"/>
            <a:ext cx="143484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机柜监测仪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88" y="1453415"/>
            <a:ext cx="1375128" cy="7899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8" y="1345529"/>
            <a:ext cx="1315539" cy="77743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27" y="1337061"/>
            <a:ext cx="1388593" cy="9525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76" y="1360016"/>
            <a:ext cx="1348889" cy="883390"/>
          </a:xfrm>
          <a:prstGeom prst="rect">
            <a:avLst/>
          </a:prstGeom>
        </p:spPr>
      </p:pic>
      <p:sp>
        <p:nvSpPr>
          <p:cNvPr id="19" name="文本框 5"/>
          <p:cNvSpPr txBox="1"/>
          <p:nvPr/>
        </p:nvSpPr>
        <p:spPr>
          <a:xfrm>
            <a:off x="5015405" y="4503511"/>
            <a:ext cx="120884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测速仪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69" y="3235155"/>
            <a:ext cx="1071804" cy="1246284"/>
          </a:xfrm>
          <a:prstGeom prst="rect">
            <a:avLst/>
          </a:prstGeom>
        </p:spPr>
      </p:pic>
      <p:sp>
        <p:nvSpPr>
          <p:cNvPr id="23" name="文本框 8"/>
          <p:cNvSpPr txBox="1"/>
          <p:nvPr/>
        </p:nvSpPr>
        <p:spPr>
          <a:xfrm>
            <a:off x="542855" y="4503511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44</a:t>
            </a:r>
            <a:r>
              <a:rPr lang="zh-CN" altLang="en-US" dirty="0"/>
              <a:t>路信号机</a:t>
            </a:r>
          </a:p>
        </p:txBody>
      </p:sp>
      <p:sp>
        <p:nvSpPr>
          <p:cNvPr id="24" name="文本框 9"/>
          <p:cNvSpPr txBox="1"/>
          <p:nvPr/>
        </p:nvSpPr>
        <p:spPr>
          <a:xfrm>
            <a:off x="2568724" y="4503511"/>
            <a:ext cx="192656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96</a:t>
            </a:r>
            <a:r>
              <a:rPr lang="zh-CN" altLang="en-US" dirty="0"/>
              <a:t>路信号机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59" y="3275561"/>
            <a:ext cx="978700" cy="116047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3" y="3290229"/>
            <a:ext cx="1126220" cy="1110964"/>
          </a:xfrm>
          <a:prstGeom prst="rect">
            <a:avLst/>
          </a:prstGeom>
        </p:spPr>
      </p:pic>
      <p:sp>
        <p:nvSpPr>
          <p:cNvPr id="27" name="文本框 10"/>
          <p:cNvSpPr txBox="1"/>
          <p:nvPr/>
        </p:nvSpPr>
        <p:spPr>
          <a:xfrm>
            <a:off x="6927692" y="4503511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车检器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68" y="3572473"/>
            <a:ext cx="1265556" cy="762131"/>
          </a:xfrm>
          <a:prstGeom prst="rect">
            <a:avLst/>
          </a:prstGeom>
        </p:spPr>
      </p:pic>
      <p:sp>
        <p:nvSpPr>
          <p:cNvPr id="21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智能交通</a:t>
            </a:r>
          </a:p>
        </p:txBody>
      </p:sp>
    </p:spTree>
    <p:extLst>
      <p:ext uri="{BB962C8B-B14F-4D97-AF65-F5344CB8AC3E}">
        <p14:creationId xmlns:p14="http://schemas.microsoft.com/office/powerpoint/2010/main" val="1897884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664808" y="2344967"/>
            <a:ext cx="145281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出入口抓拍相机 </a:t>
            </a:r>
            <a:r>
              <a:rPr lang="en-US" altLang="zh-CN" dirty="0"/>
              <a:t>(2)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614088" y="2344967"/>
            <a:ext cx="177912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室内视频车位检测器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515927" y="4507505"/>
            <a:ext cx="145281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挡车器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29" y="3215391"/>
            <a:ext cx="1459884" cy="12045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49" y="1305454"/>
            <a:ext cx="907802" cy="8918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70" y="1282748"/>
            <a:ext cx="1190401" cy="914562"/>
          </a:xfrm>
          <a:prstGeom prst="rect">
            <a:avLst/>
          </a:prstGeom>
        </p:spPr>
      </p:pic>
      <p:sp>
        <p:nvSpPr>
          <p:cNvPr id="24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智能交通</a:t>
            </a:r>
          </a:p>
        </p:txBody>
      </p:sp>
      <p:pic>
        <p:nvPicPr>
          <p:cNvPr id="23" name="内容占位符 3"/>
          <p:cNvPicPr>
            <a:picLocks noGrp="1" noChangeAspect="1"/>
          </p:cNvPicPr>
          <p:nvPr>
            <p:ph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06" y="1224712"/>
            <a:ext cx="1167994" cy="918601"/>
          </a:xfrm>
        </p:spPr>
      </p:pic>
      <p:sp>
        <p:nvSpPr>
          <p:cNvPr id="2" name="矩形 1"/>
          <p:cNvSpPr/>
          <p:nvPr/>
        </p:nvSpPr>
        <p:spPr>
          <a:xfrm>
            <a:off x="5908525" y="2344967"/>
            <a:ext cx="146172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双目视频车检器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65" y="3008411"/>
            <a:ext cx="799597" cy="143732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016365" y="4507505"/>
            <a:ext cx="72541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收费屏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908525" y="4507505"/>
            <a:ext cx="145281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停车场终端管理盒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525" y="3400425"/>
            <a:ext cx="1372234" cy="9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43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球机（</a:t>
            </a:r>
            <a:r>
              <a:rPr lang="en-US" altLang="zh-CN" dirty="0"/>
              <a:t>NEW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31192" y="2340783"/>
            <a:ext cx="110619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寸非红外球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2078560" y="2340783"/>
            <a:ext cx="152197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寸非红外</a:t>
            </a:r>
            <a:r>
              <a:rPr lang="en-US" altLang="zh-CN" dirty="0" err="1"/>
              <a:t>WiFi</a:t>
            </a:r>
            <a:r>
              <a:rPr lang="zh-CN" altLang="en-US" dirty="0"/>
              <a:t>球</a:t>
            </a:r>
            <a:endParaRPr lang="en-US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3915793" y="2340783"/>
            <a:ext cx="122136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寸红外球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458339" y="2340783"/>
            <a:ext cx="128394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寸红外</a:t>
            </a:r>
            <a:r>
              <a:rPr lang="en-US" altLang="zh-CN" dirty="0" err="1"/>
              <a:t>WiFi</a:t>
            </a:r>
            <a:r>
              <a:rPr lang="zh-CN" altLang="en-US" dirty="0"/>
              <a:t>球</a:t>
            </a:r>
            <a:endParaRPr lang="en-US" altLang="zh-CN" dirty="0"/>
          </a:p>
        </p:txBody>
      </p:sp>
      <p:sp>
        <p:nvSpPr>
          <p:cNvPr id="21" name="文本框 20"/>
          <p:cNvSpPr txBox="1"/>
          <p:nvPr/>
        </p:nvSpPr>
        <p:spPr>
          <a:xfrm>
            <a:off x="6995583" y="2340783"/>
            <a:ext cx="1451049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4</a:t>
            </a:r>
            <a:r>
              <a:rPr lang="zh-CN" altLang="en-US" dirty="0"/>
              <a:t>寸红外球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576256" y="4501806"/>
            <a:ext cx="143297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4</a:t>
            </a:r>
            <a:r>
              <a:rPr lang="zh-CN" altLang="en-US" dirty="0"/>
              <a:t>寸嵌入式红外球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2132730" y="4501806"/>
            <a:ext cx="15260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4</a:t>
            </a:r>
            <a:r>
              <a:rPr lang="zh-CN" altLang="en-US" dirty="0"/>
              <a:t>寸吸顶式红外球</a:t>
            </a:r>
            <a:endParaRPr lang="en-US" altLang="zh-CN" dirty="0"/>
          </a:p>
        </p:txBody>
      </p:sp>
      <p:sp>
        <p:nvSpPr>
          <p:cNvPr id="15" name="文本框 14"/>
          <p:cNvSpPr txBox="1"/>
          <p:nvPr/>
        </p:nvSpPr>
        <p:spPr>
          <a:xfrm>
            <a:off x="3792377" y="4501806"/>
            <a:ext cx="122136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8</a:t>
            </a:r>
            <a:r>
              <a:rPr lang="zh-CN" altLang="en-US" dirty="0"/>
              <a:t>寸红外球</a:t>
            </a:r>
            <a:endParaRPr lang="en-US" altLang="zh-CN" dirty="0"/>
          </a:p>
        </p:txBody>
      </p:sp>
      <p:sp>
        <p:nvSpPr>
          <p:cNvPr id="22" name="文本框 21"/>
          <p:cNvSpPr txBox="1"/>
          <p:nvPr/>
        </p:nvSpPr>
        <p:spPr>
          <a:xfrm>
            <a:off x="5380263" y="4501806"/>
            <a:ext cx="92532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9</a:t>
            </a:r>
            <a:r>
              <a:rPr lang="zh-CN" altLang="en-US" dirty="0"/>
              <a:t>寸红外球</a:t>
            </a:r>
            <a:endParaRPr lang="en-US" altLang="zh-CN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7" y="1263174"/>
            <a:ext cx="1263009" cy="85236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92" y="1246269"/>
            <a:ext cx="1296272" cy="9952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66" y="1246269"/>
            <a:ext cx="1172014" cy="92077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59" y="1263174"/>
            <a:ext cx="1266899" cy="97831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1" y="3151105"/>
            <a:ext cx="1093632" cy="129691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91" y="1075359"/>
            <a:ext cx="842867" cy="12654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48" y="3122731"/>
            <a:ext cx="853224" cy="129727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40" y="3125252"/>
            <a:ext cx="863771" cy="132209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28" y="3113535"/>
            <a:ext cx="917666" cy="13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62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756197" y="2340352"/>
            <a:ext cx="158414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3</a:t>
            </a:r>
            <a:r>
              <a:rPr lang="zh-CN" altLang="en-US" dirty="0"/>
              <a:t>寸吸顶式非红外球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49" y="1226171"/>
            <a:ext cx="977531" cy="9360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84361" y="2340352"/>
            <a:ext cx="153551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4</a:t>
            </a:r>
            <a:r>
              <a:rPr lang="zh-CN" altLang="en-US" dirty="0"/>
              <a:t>寸吸顶式非红外球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17" y="1288203"/>
            <a:ext cx="961267" cy="93607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4811" y="2340352"/>
            <a:ext cx="112119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2</a:t>
            </a:r>
            <a:r>
              <a:rPr lang="zh-CN" altLang="en-US" dirty="0"/>
              <a:t>寸红外球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449" y="1226170"/>
            <a:ext cx="1003724" cy="976713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843347" y="4492326"/>
            <a:ext cx="112119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4</a:t>
            </a:r>
            <a:r>
              <a:rPr lang="zh-CN" altLang="en-US" dirty="0"/>
              <a:t>寸非红外球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47" y="3119692"/>
            <a:ext cx="970694" cy="13090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014962" y="4492326"/>
            <a:ext cx="112119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5</a:t>
            </a:r>
            <a:r>
              <a:rPr lang="zh-CN" altLang="en-US" dirty="0"/>
              <a:t>寸非红外球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62" y="3059111"/>
            <a:ext cx="1036388" cy="1397644"/>
          </a:xfrm>
          <a:prstGeom prst="rect">
            <a:avLst/>
          </a:prstGeom>
        </p:spPr>
      </p:pic>
      <p:sp>
        <p:nvSpPr>
          <p:cNvPr id="31" name="文本框 12"/>
          <p:cNvSpPr txBox="1"/>
          <p:nvPr/>
        </p:nvSpPr>
        <p:spPr>
          <a:xfrm>
            <a:off x="589898" y="2340352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2</a:t>
            </a:r>
            <a:r>
              <a:rPr lang="zh-CN" altLang="en-US" dirty="0"/>
              <a:t>寸非红外球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6" y="1226170"/>
            <a:ext cx="1127796" cy="956407"/>
          </a:xfrm>
          <a:prstGeom prst="rect">
            <a:avLst/>
          </a:prstGeom>
        </p:spPr>
      </p:pic>
      <p:sp>
        <p:nvSpPr>
          <p:cNvPr id="20" name="文本框 4"/>
          <p:cNvSpPr txBox="1"/>
          <p:nvPr/>
        </p:nvSpPr>
        <p:spPr>
          <a:xfrm>
            <a:off x="395536" y="4492326"/>
            <a:ext cx="151087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4</a:t>
            </a:r>
            <a:r>
              <a:rPr lang="zh-CN" altLang="en-US" dirty="0"/>
              <a:t>寸嵌入式非红外球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1" y="3309992"/>
            <a:ext cx="1164238" cy="1118750"/>
          </a:xfrm>
          <a:prstGeom prst="rect">
            <a:avLst/>
          </a:prstGeom>
        </p:spPr>
      </p:pic>
      <p:sp>
        <p:nvSpPr>
          <p:cNvPr id="29" name="文本框 6"/>
          <p:cNvSpPr txBox="1"/>
          <p:nvPr/>
        </p:nvSpPr>
        <p:spPr>
          <a:xfrm>
            <a:off x="6981321" y="4492326"/>
            <a:ext cx="161606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5</a:t>
            </a:r>
            <a:r>
              <a:rPr lang="zh-CN" altLang="en-US" dirty="0"/>
              <a:t>寸嵌入式非红外球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07" y="3309992"/>
            <a:ext cx="1154289" cy="1118750"/>
          </a:xfrm>
          <a:prstGeom prst="rect">
            <a:avLst/>
          </a:prstGeom>
        </p:spPr>
      </p:pic>
      <p:sp>
        <p:nvSpPr>
          <p:cNvPr id="25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球机</a:t>
            </a:r>
          </a:p>
        </p:txBody>
      </p:sp>
    </p:spTree>
    <p:extLst>
      <p:ext uri="{BB962C8B-B14F-4D97-AF65-F5344CB8AC3E}">
        <p14:creationId xmlns:p14="http://schemas.microsoft.com/office/powerpoint/2010/main" val="53330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04814" y="4497540"/>
            <a:ext cx="136085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6</a:t>
            </a:r>
            <a:r>
              <a:rPr lang="zh-CN" altLang="en-US" dirty="0"/>
              <a:t>寸红外球</a:t>
            </a:r>
            <a:r>
              <a:rPr lang="en-US" altLang="zh-CN" dirty="0"/>
              <a:t>3-</a:t>
            </a:r>
            <a:r>
              <a:rPr lang="zh-CN" altLang="en-US" dirty="0"/>
              <a:t>渠道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36" y="3338135"/>
            <a:ext cx="740741" cy="11282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49751" y="4497540"/>
            <a:ext cx="1408649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6</a:t>
            </a:r>
            <a:r>
              <a:rPr lang="zh-CN" altLang="en-US" dirty="0"/>
              <a:t>寸红外球</a:t>
            </a:r>
            <a:r>
              <a:rPr lang="en-US" altLang="zh-CN" dirty="0"/>
              <a:t>3-</a:t>
            </a:r>
            <a:r>
              <a:rPr lang="zh-CN" altLang="en-US" dirty="0"/>
              <a:t>行业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7" y="3370227"/>
            <a:ext cx="680302" cy="106408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00470" y="2343419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6</a:t>
            </a:r>
            <a:r>
              <a:rPr lang="zh-CN" altLang="en-US" dirty="0"/>
              <a:t>寸红外球</a:t>
            </a:r>
            <a:r>
              <a:rPr lang="en-US" altLang="zh-CN" dirty="0"/>
              <a:t>2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207" y="1117362"/>
            <a:ext cx="740681" cy="112827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61872" y="2343419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6</a:t>
            </a:r>
            <a:r>
              <a:rPr lang="zh-CN" altLang="en-US" dirty="0"/>
              <a:t>寸红外球</a:t>
            </a:r>
            <a:r>
              <a:rPr lang="en-US" altLang="zh-CN" dirty="0"/>
              <a:t>1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87" y="1067703"/>
            <a:ext cx="762593" cy="12275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87451" y="4497540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6</a:t>
            </a:r>
            <a:r>
              <a:rPr lang="zh-CN" altLang="en-US" dirty="0"/>
              <a:t>寸红外球</a:t>
            </a:r>
            <a:r>
              <a:rPr lang="en-US" altLang="zh-CN" dirty="0"/>
              <a:t>4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12" y="3349150"/>
            <a:ext cx="706204" cy="1106243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810932" y="2343419"/>
            <a:ext cx="127931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6</a:t>
            </a:r>
            <a:r>
              <a:rPr lang="zh-CN" altLang="en-US" dirty="0"/>
              <a:t>寸非红外球</a:t>
            </a:r>
            <a:r>
              <a:rPr lang="en-US" altLang="zh-CN" dirty="0"/>
              <a:t>2</a:t>
            </a:r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04" y="1111189"/>
            <a:ext cx="876332" cy="1184918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49852" y="2343419"/>
            <a:ext cx="112119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5</a:t>
            </a:r>
            <a:r>
              <a:rPr lang="zh-CN" altLang="en-US" dirty="0"/>
              <a:t>寸红外球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47" y="1133674"/>
            <a:ext cx="701301" cy="1184918"/>
          </a:xfrm>
          <a:prstGeom prst="rect">
            <a:avLst/>
          </a:prstGeom>
        </p:spPr>
      </p:pic>
      <p:sp>
        <p:nvSpPr>
          <p:cNvPr id="30" name="文本框 8"/>
          <p:cNvSpPr txBox="1"/>
          <p:nvPr/>
        </p:nvSpPr>
        <p:spPr>
          <a:xfrm>
            <a:off x="2198455" y="2343419"/>
            <a:ext cx="131713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6</a:t>
            </a:r>
            <a:r>
              <a:rPr lang="zh-CN" altLang="en-US" dirty="0"/>
              <a:t>寸非红外球</a:t>
            </a:r>
            <a:r>
              <a:rPr lang="en-US" altLang="zh-CN" dirty="0"/>
              <a:t>1</a:t>
            </a:r>
            <a:endParaRPr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43" y="1092051"/>
            <a:ext cx="898017" cy="1178895"/>
          </a:xfrm>
          <a:prstGeom prst="rect">
            <a:avLst/>
          </a:prstGeom>
        </p:spPr>
      </p:pic>
      <p:sp>
        <p:nvSpPr>
          <p:cNvPr id="21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球机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739201" y="4497540"/>
            <a:ext cx="171688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6</a:t>
            </a:r>
            <a:r>
              <a:rPr lang="zh-CN" altLang="en-US" dirty="0"/>
              <a:t>寸</a:t>
            </a:r>
            <a:r>
              <a:rPr lang="en-US" altLang="zh-CN" dirty="0"/>
              <a:t>MAC</a:t>
            </a:r>
            <a:r>
              <a:rPr lang="zh-CN" altLang="en-US" dirty="0"/>
              <a:t>红外球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4" y="3323619"/>
            <a:ext cx="708332" cy="115730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449115" y="4497540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6</a:t>
            </a:r>
            <a:r>
              <a:rPr lang="zh-CN" altLang="en-US" dirty="0"/>
              <a:t>寸红外球</a:t>
            </a:r>
            <a:r>
              <a:rPr lang="en-US" altLang="zh-CN" dirty="0"/>
              <a:t>5</a:t>
            </a:r>
            <a:endParaRPr lang="zh-CN" altLang="en-US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60" y="3336305"/>
            <a:ext cx="729968" cy="11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70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热成像（</a:t>
            </a:r>
            <a:r>
              <a:rPr lang="en-US" altLang="zh-CN" dirty="0"/>
              <a:t>NEW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81319" y="2330699"/>
            <a:ext cx="92532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防爆云台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2367935" y="2330699"/>
            <a:ext cx="7224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防爆枪</a:t>
            </a:r>
            <a:endParaRPr lang="en-US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3772058" y="2330699"/>
            <a:ext cx="122136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分销双目小枪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654711" y="2330699"/>
            <a:ext cx="92532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双目云台</a:t>
            </a:r>
            <a:endParaRPr lang="en-US" altLang="zh-CN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80" y="1189866"/>
            <a:ext cx="1148636" cy="9300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0" y="1056515"/>
            <a:ext cx="1258525" cy="111784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03" y="1066469"/>
            <a:ext cx="1346132" cy="10576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94731A5-380B-4C20-B8FD-6AD17DF69785}"/>
              </a:ext>
            </a:extLst>
          </p:cNvPr>
          <p:cNvSpPr txBox="1"/>
          <p:nvPr/>
        </p:nvSpPr>
        <p:spPr>
          <a:xfrm>
            <a:off x="3787255" y="4486355"/>
            <a:ext cx="139273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双目小型云台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378D69-9B63-4DD7-8F89-0745F1C684F9}"/>
              </a:ext>
            </a:extLst>
          </p:cNvPr>
          <p:cNvSpPr txBox="1"/>
          <p:nvPr/>
        </p:nvSpPr>
        <p:spPr>
          <a:xfrm>
            <a:off x="1918110" y="4486355"/>
            <a:ext cx="167623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重型云台（双目）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A51F123-61EE-4B16-B142-F5ADEF81891B}"/>
              </a:ext>
            </a:extLst>
          </p:cNvPr>
          <p:cNvSpPr txBox="1"/>
          <p:nvPr/>
        </p:nvSpPr>
        <p:spPr>
          <a:xfrm>
            <a:off x="377143" y="4486355"/>
            <a:ext cx="138080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重型云台（三目）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CBB8BE8-B275-48E3-9033-AD73DBEC1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63" y="3293039"/>
            <a:ext cx="958721" cy="10693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2C405FF-CC1A-4845-844E-C2BEE4144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0" y="3295587"/>
            <a:ext cx="1048773" cy="10628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6475988-3226-45CB-8FD4-0A7D0D4F68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68" y="3237443"/>
            <a:ext cx="1249744" cy="1211704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0F3E5C32-812B-4936-9C5B-1F0131417F31}"/>
              </a:ext>
            </a:extLst>
          </p:cNvPr>
          <p:cNvSpPr txBox="1"/>
          <p:nvPr/>
        </p:nvSpPr>
        <p:spPr>
          <a:xfrm>
            <a:off x="5356686" y="4486355"/>
            <a:ext cx="145075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双目球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054CD98-3A77-4F42-A5C4-D1A024513EBB}"/>
              </a:ext>
            </a:extLst>
          </p:cNvPr>
          <p:cNvSpPr txBox="1"/>
          <p:nvPr/>
        </p:nvSpPr>
        <p:spPr>
          <a:xfrm>
            <a:off x="6981180" y="4486355"/>
            <a:ext cx="144016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单目枪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0636D4EE-3817-4FB2-B064-1E3D58C157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20" y="3312826"/>
            <a:ext cx="1146582" cy="90716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F96535-9760-4105-B0E0-71A17FC72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22" y="3235708"/>
            <a:ext cx="673531" cy="10829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42" y="920225"/>
            <a:ext cx="1073064" cy="13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77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524591" y="4489951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红外一体机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1304" y="4489951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非红外一体机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186296" y="2343639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PTZ81</a:t>
            </a:r>
            <a:r>
              <a:rPr lang="zh-CN" altLang="en-US" dirty="0"/>
              <a:t>中载激光云台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270922" y="2343639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PTZ81</a:t>
            </a:r>
            <a:r>
              <a:rPr lang="zh-CN" altLang="en-US" dirty="0"/>
              <a:t>中载红外云台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55548" y="2347113"/>
            <a:ext cx="132094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PZ35</a:t>
            </a:r>
            <a:r>
              <a:rPr lang="zh-CN" altLang="en-US" dirty="0"/>
              <a:t>车载云台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83" y="1154244"/>
            <a:ext cx="1212021" cy="11414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70" y="3362640"/>
            <a:ext cx="1090736" cy="866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50" y="3378946"/>
            <a:ext cx="1051096" cy="95623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30298" y="4489951"/>
            <a:ext cx="187410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高清网络机芯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45" y="3375781"/>
            <a:ext cx="985422" cy="93885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65" y="1012255"/>
            <a:ext cx="1052598" cy="133530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93" y="993615"/>
            <a:ext cx="984899" cy="1380879"/>
          </a:xfrm>
          <a:prstGeom prst="rect">
            <a:avLst/>
          </a:prstGeom>
        </p:spPr>
      </p:pic>
      <p:sp>
        <p:nvSpPr>
          <p:cNvPr id="23" name="标题 1"/>
          <p:cNvSpPr>
            <a:spLocks noGrp="1"/>
          </p:cNvSpPr>
          <p:nvPr>
            <p:ph type="ctrTitle"/>
          </p:nvPr>
        </p:nvSpPr>
        <p:spPr>
          <a:xfrm>
            <a:off x="835933" y="151978"/>
            <a:ext cx="7646930" cy="495268"/>
          </a:xfrm>
        </p:spPr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云台</a:t>
            </a:r>
            <a:r>
              <a:rPr lang="en-US" altLang="zh-CN" dirty="0"/>
              <a:t>&amp;</a:t>
            </a:r>
            <a:r>
              <a:rPr lang="zh-CN" altLang="en-US" dirty="0"/>
              <a:t>机芯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5A59F8B-06F2-4607-8AAD-D87905B80ECE}"/>
              </a:ext>
            </a:extLst>
          </p:cNvPr>
          <p:cNvSpPr txBox="1"/>
          <p:nvPr/>
        </p:nvSpPr>
        <p:spPr>
          <a:xfrm>
            <a:off x="983934" y="2343639"/>
            <a:ext cx="92545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海妖云台</a:t>
            </a:r>
            <a:endParaRPr lang="en-US" altLang="zh-CN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82642D90-F9EA-4651-BA91-C03270D2AD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98" y="951876"/>
            <a:ext cx="1057780" cy="1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18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76" y="1072366"/>
            <a:ext cx="792070" cy="11276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65" y="1275859"/>
            <a:ext cx="1151891" cy="8872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22" y="1248418"/>
            <a:ext cx="1255106" cy="9548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6" y="3266786"/>
            <a:ext cx="1178556" cy="113322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65" y="1176728"/>
            <a:ext cx="1010117" cy="11313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18" y="3236065"/>
            <a:ext cx="1094040" cy="1208869"/>
          </a:xfrm>
          <a:prstGeom prst="rect">
            <a:avLst/>
          </a:prstGeom>
        </p:spPr>
      </p:pic>
      <p:sp>
        <p:nvSpPr>
          <p:cNvPr id="18" name="文本框 4"/>
          <p:cNvSpPr txBox="1"/>
          <p:nvPr/>
        </p:nvSpPr>
        <p:spPr>
          <a:xfrm>
            <a:off x="764295" y="2336179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防爆球机</a:t>
            </a:r>
          </a:p>
        </p:txBody>
      </p:sp>
      <p:sp>
        <p:nvSpPr>
          <p:cNvPr id="19" name="文本框 5"/>
          <p:cNvSpPr txBox="1"/>
          <p:nvPr/>
        </p:nvSpPr>
        <p:spPr>
          <a:xfrm>
            <a:off x="2841087" y="2336179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防爆枪机</a:t>
            </a:r>
          </a:p>
        </p:txBody>
      </p:sp>
      <p:sp>
        <p:nvSpPr>
          <p:cNvPr id="20" name="文本框 6"/>
          <p:cNvSpPr txBox="1"/>
          <p:nvPr/>
        </p:nvSpPr>
        <p:spPr>
          <a:xfrm>
            <a:off x="5033304" y="2336179"/>
            <a:ext cx="141093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防爆红外枪机</a:t>
            </a:r>
          </a:p>
        </p:txBody>
      </p:sp>
      <p:sp>
        <p:nvSpPr>
          <p:cNvPr id="21" name="文本框 7"/>
          <p:cNvSpPr txBox="1"/>
          <p:nvPr/>
        </p:nvSpPr>
        <p:spPr>
          <a:xfrm>
            <a:off x="723143" y="4507546"/>
            <a:ext cx="148212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防爆</a:t>
            </a:r>
            <a:r>
              <a:rPr lang="en-US" altLang="zh-CN" dirty="0"/>
              <a:t>T</a:t>
            </a:r>
            <a:r>
              <a:rPr lang="zh-CN" altLang="en-US" dirty="0"/>
              <a:t>型红外云台</a:t>
            </a:r>
          </a:p>
        </p:txBody>
      </p:sp>
      <p:sp>
        <p:nvSpPr>
          <p:cNvPr id="22" name="文本框 8"/>
          <p:cNvSpPr txBox="1"/>
          <p:nvPr/>
        </p:nvSpPr>
        <p:spPr>
          <a:xfrm>
            <a:off x="7096050" y="2336179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防爆云台</a:t>
            </a:r>
          </a:p>
        </p:txBody>
      </p:sp>
      <p:sp>
        <p:nvSpPr>
          <p:cNvPr id="23" name="文本框 9"/>
          <p:cNvSpPr txBox="1"/>
          <p:nvPr/>
        </p:nvSpPr>
        <p:spPr>
          <a:xfrm>
            <a:off x="2743328" y="4507546"/>
            <a:ext cx="155621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防爆单仓红外云台</a:t>
            </a:r>
          </a:p>
        </p:txBody>
      </p:sp>
      <p:sp>
        <p:nvSpPr>
          <p:cNvPr id="24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防爆（</a:t>
            </a:r>
            <a:r>
              <a:rPr lang="en-US" altLang="zh-CN" dirty="0"/>
              <a:t>NEW</a:t>
            </a:r>
            <a:r>
              <a:rPr lang="zh-CN" altLang="en-US" dirty="0"/>
              <a:t>）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A526163-6123-4584-A911-6DC9B28AC44D}"/>
              </a:ext>
            </a:extLst>
          </p:cNvPr>
          <p:cNvSpPr txBox="1"/>
          <p:nvPr/>
        </p:nvSpPr>
        <p:spPr>
          <a:xfrm>
            <a:off x="4988998" y="4507546"/>
            <a:ext cx="130241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防爆电动变焦枪</a:t>
            </a:r>
            <a:endParaRPr lang="en-US" altLang="zh-CN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C7BAACA-50AF-420F-9B6A-F36C76EB81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53" y="3323001"/>
            <a:ext cx="1455901" cy="115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4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配件（</a:t>
            </a:r>
            <a:r>
              <a:rPr lang="en-US" altLang="zh-CN" dirty="0"/>
              <a:t>NEW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43" y="1956216"/>
            <a:ext cx="1514315" cy="122047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2428" y="3176690"/>
            <a:ext cx="110547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胶体蓄电池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3193325" y="3176690"/>
            <a:ext cx="7224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控制器</a:t>
            </a:r>
            <a:endParaRPr lang="en-US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4885128" y="3176690"/>
            <a:ext cx="109657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配电箱外景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6907380" y="3176690"/>
            <a:ext cx="92532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太阳能板</a:t>
            </a:r>
            <a:endParaRPr lang="en-US" altLang="zh-CN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91" y="1826366"/>
            <a:ext cx="1365874" cy="11346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48" y="1611985"/>
            <a:ext cx="851176" cy="14453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91" y="1567346"/>
            <a:ext cx="1066085" cy="155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29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2392224" y="2330349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镜头</a:t>
            </a:r>
          </a:p>
        </p:txBody>
      </p:sp>
      <p:pic>
        <p:nvPicPr>
          <p:cNvPr id="6" name="Picture 4" descr="C:\Users\Daniel\Desktop\图标-PNG\系统级-传输&amp;配件-PNG\镜头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t="14702" r="21739" b="14983"/>
          <a:stretch/>
        </p:blipFill>
        <p:spPr bwMode="auto">
          <a:xfrm>
            <a:off x="2781748" y="1093966"/>
            <a:ext cx="897593" cy="112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48" y="1019330"/>
            <a:ext cx="788688" cy="12590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920437"/>
            <a:ext cx="618465" cy="12979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53" y="1289150"/>
            <a:ext cx="1479512" cy="9305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41" y="3219893"/>
            <a:ext cx="1168733" cy="11687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2" y="3161622"/>
            <a:ext cx="1298330" cy="1298330"/>
          </a:xfrm>
          <a:prstGeom prst="rect">
            <a:avLst/>
          </a:prstGeom>
        </p:spPr>
      </p:pic>
      <p:sp>
        <p:nvSpPr>
          <p:cNvPr id="15" name="文本框 5"/>
          <p:cNvSpPr txBox="1"/>
          <p:nvPr/>
        </p:nvSpPr>
        <p:spPr>
          <a:xfrm>
            <a:off x="755576" y="2330349"/>
            <a:ext cx="86409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支架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6" name="文本框 5"/>
          <p:cNvSpPr txBox="1"/>
          <p:nvPr/>
        </p:nvSpPr>
        <p:spPr>
          <a:xfrm>
            <a:off x="827584" y="4497659"/>
            <a:ext cx="86409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护罩</a:t>
            </a:r>
          </a:p>
        </p:txBody>
      </p:sp>
      <p:sp>
        <p:nvSpPr>
          <p:cNvPr id="17" name="文本框 5"/>
          <p:cNvSpPr txBox="1"/>
          <p:nvPr/>
        </p:nvSpPr>
        <p:spPr>
          <a:xfrm>
            <a:off x="2666252" y="4497659"/>
            <a:ext cx="86409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支架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8" name="文本框 5"/>
          <p:cNvSpPr txBox="1"/>
          <p:nvPr/>
        </p:nvSpPr>
        <p:spPr>
          <a:xfrm>
            <a:off x="4924545" y="2330349"/>
            <a:ext cx="86409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工业电源</a:t>
            </a:r>
          </a:p>
        </p:txBody>
      </p:sp>
      <p:sp>
        <p:nvSpPr>
          <p:cNvPr id="19" name="文本框 5"/>
          <p:cNvSpPr txBox="1"/>
          <p:nvPr/>
        </p:nvSpPr>
        <p:spPr>
          <a:xfrm>
            <a:off x="7164288" y="2330349"/>
            <a:ext cx="86409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支架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1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配件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8A343ED-57EB-46E6-9633-F36DF888BB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62" y="3224715"/>
            <a:ext cx="858745" cy="1180649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143E9BBC-0413-4F4E-AFB9-40CBF0C77A17}"/>
              </a:ext>
            </a:extLst>
          </p:cNvPr>
          <p:cNvSpPr/>
          <p:nvPr/>
        </p:nvSpPr>
        <p:spPr>
          <a:xfrm>
            <a:off x="5039579" y="4497659"/>
            <a:ext cx="8285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工程宝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2</a:t>
            </a:r>
            <a:endParaRPr lang="zh-CN" altLang="en-US" sz="120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544833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产品图标库目录</a:t>
            </a:r>
          </a:p>
        </p:txBody>
      </p:sp>
      <p:grpSp>
        <p:nvGrpSpPr>
          <p:cNvPr id="46" name="组 2"/>
          <p:cNvGrpSpPr/>
          <p:nvPr/>
        </p:nvGrpSpPr>
        <p:grpSpPr>
          <a:xfrm>
            <a:off x="434687" y="1937108"/>
            <a:ext cx="1817892" cy="1330201"/>
            <a:chOff x="613074" y="1937108"/>
            <a:chExt cx="1817892" cy="1330201"/>
          </a:xfrm>
        </p:grpSpPr>
        <p:sp>
          <p:nvSpPr>
            <p:cNvPr id="47" name="Rounded Rectangle 10"/>
            <p:cNvSpPr/>
            <p:nvPr/>
          </p:nvSpPr>
          <p:spPr>
            <a:xfrm>
              <a:off x="1145468" y="1937108"/>
              <a:ext cx="786184" cy="786184"/>
            </a:xfrm>
            <a:prstGeom prst="roundRect">
              <a:avLst/>
            </a:prstGeom>
            <a:noFill/>
            <a:ln>
              <a:solidFill>
                <a:srgbClr val="FF3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48" name="Text Placeholder 2"/>
            <p:cNvSpPr txBox="1">
              <a:spLocks/>
            </p:cNvSpPr>
            <p:nvPr/>
          </p:nvSpPr>
          <p:spPr>
            <a:xfrm>
              <a:off x="613074" y="3031095"/>
              <a:ext cx="1817892" cy="236214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latinLnBrk="1">
                <a:spcBef>
                  <a:spcPts val="0"/>
                </a:spcBef>
                <a:buClr>
                  <a:schemeClr val="bg2"/>
                </a:buClr>
                <a:defRPr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前端产品</a:t>
              </a:r>
            </a:p>
          </p:txBody>
        </p:sp>
      </p:grpSp>
      <p:grpSp>
        <p:nvGrpSpPr>
          <p:cNvPr id="49" name="组 6"/>
          <p:cNvGrpSpPr/>
          <p:nvPr/>
        </p:nvGrpSpPr>
        <p:grpSpPr>
          <a:xfrm>
            <a:off x="1814380" y="1937108"/>
            <a:ext cx="1679920" cy="1330200"/>
            <a:chOff x="2747458" y="1937108"/>
            <a:chExt cx="1679920" cy="1330200"/>
          </a:xfrm>
        </p:grpSpPr>
        <p:sp>
          <p:nvSpPr>
            <p:cNvPr id="50" name="Rounded Rectangle 13"/>
            <p:cNvSpPr/>
            <p:nvPr/>
          </p:nvSpPr>
          <p:spPr>
            <a:xfrm>
              <a:off x="3197947" y="1937108"/>
              <a:ext cx="786184" cy="786184"/>
            </a:xfrm>
            <a:prstGeom prst="roundRect">
              <a:avLst/>
            </a:prstGeom>
            <a:noFill/>
            <a:ln>
              <a:solidFill>
                <a:srgbClr val="FF3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51" name="Text Placeholder 2"/>
            <p:cNvSpPr txBox="1">
              <a:spLocks/>
            </p:cNvSpPr>
            <p:nvPr/>
          </p:nvSpPr>
          <p:spPr>
            <a:xfrm>
              <a:off x="2747458" y="3052392"/>
              <a:ext cx="1679920" cy="214916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latinLnBrk="1">
                <a:spcBef>
                  <a:spcPts val="0"/>
                </a:spcBef>
                <a:buClr>
                  <a:schemeClr val="bg2"/>
                </a:buClr>
                <a:defRPr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同轴产品</a:t>
              </a:r>
            </a:p>
          </p:txBody>
        </p:sp>
      </p:grpSp>
      <p:grpSp>
        <p:nvGrpSpPr>
          <p:cNvPr id="52" name="组 9"/>
          <p:cNvGrpSpPr/>
          <p:nvPr/>
        </p:nvGrpSpPr>
        <p:grpSpPr>
          <a:xfrm>
            <a:off x="3164957" y="1927715"/>
            <a:ext cx="1675797" cy="1330200"/>
            <a:chOff x="4755266" y="1937108"/>
            <a:chExt cx="1675797" cy="1330200"/>
          </a:xfrm>
        </p:grpSpPr>
        <p:sp>
          <p:nvSpPr>
            <p:cNvPr id="53" name="Rounded Rectangle 16"/>
            <p:cNvSpPr/>
            <p:nvPr/>
          </p:nvSpPr>
          <p:spPr>
            <a:xfrm>
              <a:off x="5170713" y="1937108"/>
              <a:ext cx="786184" cy="786184"/>
            </a:xfrm>
            <a:prstGeom prst="roundRect">
              <a:avLst/>
            </a:prstGeom>
            <a:noFill/>
            <a:ln>
              <a:solidFill>
                <a:srgbClr val="FF3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54" name="Text Placeholder 2"/>
            <p:cNvSpPr txBox="1">
              <a:spLocks/>
            </p:cNvSpPr>
            <p:nvPr/>
          </p:nvSpPr>
          <p:spPr>
            <a:xfrm>
              <a:off x="4755266" y="3031095"/>
              <a:ext cx="1675797" cy="236213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latinLnBrk="1">
                <a:spcBef>
                  <a:spcPts val="0"/>
                </a:spcBef>
                <a:buClr>
                  <a:schemeClr val="bg2"/>
                </a:buClr>
                <a:defRPr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存储产品</a:t>
              </a:r>
            </a:p>
          </p:txBody>
        </p:sp>
      </p:grpSp>
      <p:grpSp>
        <p:nvGrpSpPr>
          <p:cNvPr id="55" name="组 12"/>
          <p:cNvGrpSpPr/>
          <p:nvPr/>
        </p:nvGrpSpPr>
        <p:grpSpPr>
          <a:xfrm>
            <a:off x="4482383" y="1937108"/>
            <a:ext cx="1709925" cy="1330200"/>
            <a:chOff x="6792402" y="1937108"/>
            <a:chExt cx="1709925" cy="1330200"/>
          </a:xfrm>
        </p:grpSpPr>
        <p:sp>
          <p:nvSpPr>
            <p:cNvPr id="56" name="Rounded Rectangle 16"/>
            <p:cNvSpPr/>
            <p:nvPr/>
          </p:nvSpPr>
          <p:spPr>
            <a:xfrm>
              <a:off x="7237204" y="1937108"/>
              <a:ext cx="786184" cy="786184"/>
            </a:xfrm>
            <a:prstGeom prst="roundRect">
              <a:avLst/>
            </a:prstGeom>
            <a:noFill/>
            <a:ln>
              <a:solidFill>
                <a:srgbClr val="FF3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57" name="Text Placeholder 2"/>
            <p:cNvSpPr txBox="1">
              <a:spLocks/>
            </p:cNvSpPr>
            <p:nvPr/>
          </p:nvSpPr>
          <p:spPr>
            <a:xfrm>
              <a:off x="6792402" y="3031095"/>
              <a:ext cx="1709925" cy="236213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latinLnBrk="1">
                <a:spcBef>
                  <a:spcPts val="0"/>
                </a:spcBef>
                <a:buClr>
                  <a:schemeClr val="bg2"/>
                </a:buClr>
                <a:defRPr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中心产品</a:t>
              </a:r>
            </a:p>
          </p:txBody>
        </p:sp>
      </p:grpSp>
      <p:sp>
        <p:nvSpPr>
          <p:cNvPr id="58" name="Shape 2985"/>
          <p:cNvSpPr/>
          <p:nvPr/>
        </p:nvSpPr>
        <p:spPr>
          <a:xfrm>
            <a:off x="5088059" y="2092749"/>
            <a:ext cx="464435" cy="474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43" y="16740"/>
                </a:moveTo>
                <a:cubicBezTo>
                  <a:pt x="19943" y="11502"/>
                  <a:pt x="19943" y="11502"/>
                  <a:pt x="19943" y="11502"/>
                </a:cubicBezTo>
                <a:cubicBezTo>
                  <a:pt x="19943" y="10098"/>
                  <a:pt x="18838" y="8802"/>
                  <a:pt x="17346" y="8802"/>
                </a:cubicBezTo>
                <a:cubicBezTo>
                  <a:pt x="11822" y="8802"/>
                  <a:pt x="11822" y="8802"/>
                  <a:pt x="11822" y="8802"/>
                </a:cubicBezTo>
                <a:cubicBezTo>
                  <a:pt x="11822" y="4860"/>
                  <a:pt x="11822" y="4860"/>
                  <a:pt x="11822" y="4860"/>
                </a:cubicBezTo>
                <a:cubicBezTo>
                  <a:pt x="12706" y="4482"/>
                  <a:pt x="13479" y="3618"/>
                  <a:pt x="13479" y="2538"/>
                </a:cubicBezTo>
                <a:cubicBezTo>
                  <a:pt x="13479" y="1080"/>
                  <a:pt x="12209" y="0"/>
                  <a:pt x="10883" y="0"/>
                </a:cubicBezTo>
                <a:cubicBezTo>
                  <a:pt x="9447" y="0"/>
                  <a:pt x="8121" y="1080"/>
                  <a:pt x="8121" y="2538"/>
                </a:cubicBezTo>
                <a:cubicBezTo>
                  <a:pt x="8121" y="3618"/>
                  <a:pt x="8839" y="4482"/>
                  <a:pt x="9778" y="4860"/>
                </a:cubicBezTo>
                <a:cubicBezTo>
                  <a:pt x="9778" y="8802"/>
                  <a:pt x="9778" y="8802"/>
                  <a:pt x="9778" y="8802"/>
                </a:cubicBezTo>
                <a:cubicBezTo>
                  <a:pt x="4254" y="8802"/>
                  <a:pt x="4254" y="8802"/>
                  <a:pt x="4254" y="8802"/>
                </a:cubicBezTo>
                <a:cubicBezTo>
                  <a:pt x="2762" y="8802"/>
                  <a:pt x="1657" y="10098"/>
                  <a:pt x="1657" y="11502"/>
                </a:cubicBezTo>
                <a:cubicBezTo>
                  <a:pt x="1657" y="16740"/>
                  <a:pt x="1657" y="16740"/>
                  <a:pt x="1657" y="16740"/>
                </a:cubicBezTo>
                <a:cubicBezTo>
                  <a:pt x="773" y="17118"/>
                  <a:pt x="0" y="17982"/>
                  <a:pt x="0" y="19116"/>
                </a:cubicBezTo>
                <a:cubicBezTo>
                  <a:pt x="0" y="20520"/>
                  <a:pt x="1105" y="21600"/>
                  <a:pt x="2596" y="21600"/>
                </a:cubicBezTo>
                <a:cubicBezTo>
                  <a:pt x="4088" y="21600"/>
                  <a:pt x="5359" y="20520"/>
                  <a:pt x="5359" y="19116"/>
                </a:cubicBezTo>
                <a:cubicBezTo>
                  <a:pt x="5359" y="17982"/>
                  <a:pt x="4419" y="17118"/>
                  <a:pt x="3701" y="16740"/>
                </a:cubicBezTo>
                <a:cubicBezTo>
                  <a:pt x="3701" y="11502"/>
                  <a:pt x="3701" y="11502"/>
                  <a:pt x="3701" y="11502"/>
                </a:cubicBezTo>
                <a:cubicBezTo>
                  <a:pt x="3701" y="11178"/>
                  <a:pt x="3867" y="10800"/>
                  <a:pt x="4254" y="10800"/>
                </a:cubicBezTo>
                <a:cubicBezTo>
                  <a:pt x="9778" y="10800"/>
                  <a:pt x="9778" y="10800"/>
                  <a:pt x="9778" y="10800"/>
                </a:cubicBezTo>
                <a:cubicBezTo>
                  <a:pt x="9778" y="16740"/>
                  <a:pt x="9778" y="16740"/>
                  <a:pt x="9778" y="16740"/>
                </a:cubicBezTo>
                <a:cubicBezTo>
                  <a:pt x="8839" y="17118"/>
                  <a:pt x="8286" y="17982"/>
                  <a:pt x="8286" y="19116"/>
                </a:cubicBezTo>
                <a:cubicBezTo>
                  <a:pt x="8286" y="20520"/>
                  <a:pt x="9447" y="21600"/>
                  <a:pt x="10883" y="21600"/>
                </a:cubicBezTo>
                <a:cubicBezTo>
                  <a:pt x="12209" y="21600"/>
                  <a:pt x="13479" y="20520"/>
                  <a:pt x="13479" y="19116"/>
                </a:cubicBezTo>
                <a:cubicBezTo>
                  <a:pt x="13479" y="17982"/>
                  <a:pt x="12706" y="17118"/>
                  <a:pt x="11822" y="16740"/>
                </a:cubicBezTo>
                <a:cubicBezTo>
                  <a:pt x="11822" y="10800"/>
                  <a:pt x="11822" y="10800"/>
                  <a:pt x="11822" y="10800"/>
                </a:cubicBezTo>
                <a:cubicBezTo>
                  <a:pt x="17346" y="10800"/>
                  <a:pt x="17346" y="10800"/>
                  <a:pt x="17346" y="10800"/>
                </a:cubicBezTo>
                <a:cubicBezTo>
                  <a:pt x="17733" y="10800"/>
                  <a:pt x="17899" y="11178"/>
                  <a:pt x="17899" y="11502"/>
                </a:cubicBezTo>
                <a:cubicBezTo>
                  <a:pt x="17899" y="16740"/>
                  <a:pt x="17899" y="16740"/>
                  <a:pt x="17899" y="16740"/>
                </a:cubicBezTo>
                <a:cubicBezTo>
                  <a:pt x="17181" y="17118"/>
                  <a:pt x="16407" y="17982"/>
                  <a:pt x="16407" y="19116"/>
                </a:cubicBezTo>
                <a:cubicBezTo>
                  <a:pt x="16407" y="20520"/>
                  <a:pt x="17512" y="21600"/>
                  <a:pt x="19004" y="21600"/>
                </a:cubicBezTo>
                <a:cubicBezTo>
                  <a:pt x="20495" y="21600"/>
                  <a:pt x="21600" y="20520"/>
                  <a:pt x="21600" y="19116"/>
                </a:cubicBezTo>
                <a:cubicBezTo>
                  <a:pt x="21600" y="17982"/>
                  <a:pt x="20827" y="17118"/>
                  <a:pt x="19943" y="16740"/>
                </a:cubicBezTo>
                <a:close/>
                <a:moveTo>
                  <a:pt x="10883" y="1458"/>
                </a:moveTo>
                <a:cubicBezTo>
                  <a:pt x="11435" y="1458"/>
                  <a:pt x="11988" y="1998"/>
                  <a:pt x="11988" y="2538"/>
                </a:cubicBezTo>
                <a:cubicBezTo>
                  <a:pt x="11988" y="3078"/>
                  <a:pt x="11435" y="3618"/>
                  <a:pt x="10883" y="3618"/>
                </a:cubicBezTo>
                <a:cubicBezTo>
                  <a:pt x="10165" y="3618"/>
                  <a:pt x="9778" y="3078"/>
                  <a:pt x="9778" y="2538"/>
                </a:cubicBezTo>
                <a:cubicBezTo>
                  <a:pt x="9778" y="1998"/>
                  <a:pt x="10165" y="1458"/>
                  <a:pt x="10883" y="1458"/>
                </a:cubicBezTo>
                <a:close/>
                <a:moveTo>
                  <a:pt x="2596" y="20142"/>
                </a:moveTo>
                <a:cubicBezTo>
                  <a:pt x="1878" y="20142"/>
                  <a:pt x="1492" y="19602"/>
                  <a:pt x="1492" y="19116"/>
                </a:cubicBezTo>
                <a:cubicBezTo>
                  <a:pt x="1492" y="18576"/>
                  <a:pt x="1878" y="17982"/>
                  <a:pt x="2596" y="17982"/>
                </a:cubicBezTo>
                <a:cubicBezTo>
                  <a:pt x="3149" y="17982"/>
                  <a:pt x="3701" y="18576"/>
                  <a:pt x="3701" y="19116"/>
                </a:cubicBezTo>
                <a:cubicBezTo>
                  <a:pt x="3701" y="19602"/>
                  <a:pt x="3149" y="20142"/>
                  <a:pt x="2596" y="20142"/>
                </a:cubicBezTo>
                <a:close/>
                <a:moveTo>
                  <a:pt x="10883" y="20142"/>
                </a:moveTo>
                <a:cubicBezTo>
                  <a:pt x="10165" y="20142"/>
                  <a:pt x="9778" y="19602"/>
                  <a:pt x="9778" y="19116"/>
                </a:cubicBezTo>
                <a:cubicBezTo>
                  <a:pt x="9778" y="18576"/>
                  <a:pt x="10165" y="17982"/>
                  <a:pt x="10883" y="17982"/>
                </a:cubicBezTo>
                <a:cubicBezTo>
                  <a:pt x="11435" y="17982"/>
                  <a:pt x="11988" y="18576"/>
                  <a:pt x="11988" y="19116"/>
                </a:cubicBezTo>
                <a:cubicBezTo>
                  <a:pt x="11988" y="19602"/>
                  <a:pt x="11435" y="20142"/>
                  <a:pt x="10883" y="20142"/>
                </a:cubicBezTo>
                <a:close/>
                <a:moveTo>
                  <a:pt x="19004" y="20142"/>
                </a:moveTo>
                <a:cubicBezTo>
                  <a:pt x="18451" y="20142"/>
                  <a:pt x="17899" y="19602"/>
                  <a:pt x="17899" y="19116"/>
                </a:cubicBezTo>
                <a:cubicBezTo>
                  <a:pt x="17899" y="18576"/>
                  <a:pt x="18451" y="17982"/>
                  <a:pt x="19004" y="17982"/>
                </a:cubicBezTo>
                <a:cubicBezTo>
                  <a:pt x="19722" y="17982"/>
                  <a:pt x="20274" y="18576"/>
                  <a:pt x="20274" y="19116"/>
                </a:cubicBezTo>
                <a:cubicBezTo>
                  <a:pt x="20274" y="19602"/>
                  <a:pt x="19722" y="20142"/>
                  <a:pt x="19004" y="20142"/>
                </a:cubicBezTo>
                <a:close/>
              </a:path>
            </a:pathLst>
          </a:custGeom>
          <a:solidFill>
            <a:srgbClr val="FB1E00"/>
          </a:solidFill>
          <a:ln w="12700">
            <a:miter lim="400000"/>
          </a:ln>
        </p:spPr>
        <p:txBody>
          <a:bodyPr lIns="17145" rIns="17145" anchor="ctr"/>
          <a:lstStyle/>
          <a:p>
            <a:pPr defTabSz="171450">
              <a:lnSpc>
                <a:spcPct val="93000"/>
              </a:lnSpc>
              <a:defRPr sz="1800">
                <a:solidFill>
                  <a:srgbClr val="000000"/>
                </a:solidFill>
              </a:defRPr>
            </a:pPr>
            <a:endParaRPr sz="675"/>
          </a:p>
        </p:txBody>
      </p:sp>
      <p:grpSp>
        <p:nvGrpSpPr>
          <p:cNvPr id="59" name="组 16"/>
          <p:cNvGrpSpPr/>
          <p:nvPr/>
        </p:nvGrpSpPr>
        <p:grpSpPr>
          <a:xfrm>
            <a:off x="3753828" y="2092748"/>
            <a:ext cx="462132" cy="458351"/>
            <a:chOff x="12433210" y="4230978"/>
            <a:chExt cx="304442" cy="301951"/>
          </a:xfrm>
          <a:solidFill>
            <a:srgbClr val="FB1E00"/>
          </a:solidFill>
        </p:grpSpPr>
        <p:sp>
          <p:nvSpPr>
            <p:cNvPr id="60" name="Shape 3323"/>
            <p:cNvSpPr/>
            <p:nvPr/>
          </p:nvSpPr>
          <p:spPr>
            <a:xfrm>
              <a:off x="12572736" y="4230978"/>
              <a:ext cx="164916" cy="30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536" extrusionOk="0">
                  <a:moveTo>
                    <a:pt x="1594" y="21536"/>
                  </a:moveTo>
                  <a:cubicBezTo>
                    <a:pt x="846" y="21536"/>
                    <a:pt x="144" y="21254"/>
                    <a:pt x="51" y="20819"/>
                  </a:cubicBezTo>
                  <a:cubicBezTo>
                    <a:pt x="-183" y="20332"/>
                    <a:pt x="425" y="19845"/>
                    <a:pt x="1313" y="19742"/>
                  </a:cubicBezTo>
                  <a:lnTo>
                    <a:pt x="17864" y="17949"/>
                  </a:lnTo>
                  <a:cubicBezTo>
                    <a:pt x="17957" y="17949"/>
                    <a:pt x="18144" y="17846"/>
                    <a:pt x="18144" y="17718"/>
                  </a:cubicBezTo>
                  <a:lnTo>
                    <a:pt x="18144" y="1832"/>
                  </a:lnTo>
                  <a:lnTo>
                    <a:pt x="1921" y="3626"/>
                  </a:lnTo>
                  <a:cubicBezTo>
                    <a:pt x="1033" y="3728"/>
                    <a:pt x="238" y="3421"/>
                    <a:pt x="51" y="2934"/>
                  </a:cubicBezTo>
                  <a:cubicBezTo>
                    <a:pt x="-183" y="2421"/>
                    <a:pt x="425" y="1935"/>
                    <a:pt x="1313" y="1832"/>
                  </a:cubicBezTo>
                  <a:lnTo>
                    <a:pt x="17864" y="38"/>
                  </a:lnTo>
                  <a:cubicBezTo>
                    <a:pt x="18752" y="-64"/>
                    <a:pt x="19640" y="38"/>
                    <a:pt x="20295" y="372"/>
                  </a:cubicBezTo>
                  <a:cubicBezTo>
                    <a:pt x="20996" y="705"/>
                    <a:pt x="21417" y="1140"/>
                    <a:pt x="21417" y="1678"/>
                  </a:cubicBezTo>
                  <a:lnTo>
                    <a:pt x="21417" y="17718"/>
                  </a:lnTo>
                  <a:cubicBezTo>
                    <a:pt x="21417" y="18641"/>
                    <a:pt x="20108" y="19512"/>
                    <a:pt x="18425" y="19742"/>
                  </a:cubicBezTo>
                  <a:lnTo>
                    <a:pt x="1921" y="21536"/>
                  </a:lnTo>
                  <a:cubicBezTo>
                    <a:pt x="1827" y="21536"/>
                    <a:pt x="1734" y="21536"/>
                    <a:pt x="1594" y="215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Shape 3324"/>
            <p:cNvSpPr/>
            <p:nvPr/>
          </p:nvSpPr>
          <p:spPr>
            <a:xfrm>
              <a:off x="12585611" y="4268174"/>
              <a:ext cx="1" cy="252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Shape 3325"/>
            <p:cNvSpPr/>
            <p:nvPr/>
          </p:nvSpPr>
          <p:spPr>
            <a:xfrm>
              <a:off x="12572910" y="4255474"/>
              <a:ext cx="25038" cy="277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30" y="21600"/>
                  </a:moveTo>
                  <a:cubicBezTo>
                    <a:pt x="4383" y="21600"/>
                    <a:pt x="0" y="21123"/>
                    <a:pt x="0" y="20590"/>
                  </a:cubicBezTo>
                  <a:lnTo>
                    <a:pt x="0" y="1010"/>
                  </a:lnTo>
                  <a:cubicBezTo>
                    <a:pt x="0" y="477"/>
                    <a:pt x="4383" y="0"/>
                    <a:pt x="10330" y="0"/>
                  </a:cubicBezTo>
                  <a:cubicBezTo>
                    <a:pt x="16278" y="0"/>
                    <a:pt x="21600" y="477"/>
                    <a:pt x="21600" y="1010"/>
                  </a:cubicBezTo>
                  <a:lnTo>
                    <a:pt x="21600" y="20590"/>
                  </a:lnTo>
                  <a:cubicBezTo>
                    <a:pt x="21600" y="21123"/>
                    <a:pt x="16278" y="21600"/>
                    <a:pt x="1033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Shape 3326"/>
            <p:cNvSpPr/>
            <p:nvPr/>
          </p:nvSpPr>
          <p:spPr>
            <a:xfrm>
              <a:off x="12433210" y="4230978"/>
              <a:ext cx="165423" cy="30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536" extrusionOk="0">
                  <a:moveTo>
                    <a:pt x="19777" y="21536"/>
                  </a:moveTo>
                  <a:cubicBezTo>
                    <a:pt x="19683" y="21536"/>
                    <a:pt x="19590" y="21536"/>
                    <a:pt x="19496" y="21536"/>
                  </a:cubicBezTo>
                  <a:lnTo>
                    <a:pt x="2992" y="19742"/>
                  </a:lnTo>
                  <a:cubicBezTo>
                    <a:pt x="1309" y="19512"/>
                    <a:pt x="0" y="18641"/>
                    <a:pt x="0" y="17718"/>
                  </a:cubicBezTo>
                  <a:lnTo>
                    <a:pt x="0" y="1678"/>
                  </a:lnTo>
                  <a:cubicBezTo>
                    <a:pt x="0" y="1140"/>
                    <a:pt x="421" y="705"/>
                    <a:pt x="1075" y="372"/>
                  </a:cubicBezTo>
                  <a:cubicBezTo>
                    <a:pt x="1777" y="38"/>
                    <a:pt x="2665" y="-64"/>
                    <a:pt x="3553" y="38"/>
                  </a:cubicBezTo>
                  <a:lnTo>
                    <a:pt x="20104" y="1832"/>
                  </a:lnTo>
                  <a:cubicBezTo>
                    <a:pt x="21086" y="1935"/>
                    <a:pt x="21600" y="2421"/>
                    <a:pt x="21460" y="2934"/>
                  </a:cubicBezTo>
                  <a:cubicBezTo>
                    <a:pt x="21273" y="3421"/>
                    <a:pt x="20384" y="3728"/>
                    <a:pt x="19496" y="3626"/>
                  </a:cubicBezTo>
                  <a:lnTo>
                    <a:pt x="3366" y="1832"/>
                  </a:lnTo>
                  <a:lnTo>
                    <a:pt x="3366" y="17718"/>
                  </a:lnTo>
                  <a:cubicBezTo>
                    <a:pt x="3366" y="17846"/>
                    <a:pt x="3460" y="17949"/>
                    <a:pt x="3553" y="17949"/>
                  </a:cubicBezTo>
                  <a:lnTo>
                    <a:pt x="20104" y="19742"/>
                  </a:lnTo>
                  <a:cubicBezTo>
                    <a:pt x="21086" y="19845"/>
                    <a:pt x="21600" y="20332"/>
                    <a:pt x="21460" y="20819"/>
                  </a:cubicBezTo>
                  <a:cubicBezTo>
                    <a:pt x="21273" y="21254"/>
                    <a:pt x="20571" y="21536"/>
                    <a:pt x="19777" y="215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Shape 3327"/>
            <p:cNvSpPr/>
            <p:nvPr/>
          </p:nvSpPr>
          <p:spPr>
            <a:xfrm>
              <a:off x="12484010" y="4304515"/>
              <a:ext cx="631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0"/>
                  </a:ln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Shape 3328"/>
            <p:cNvSpPr/>
            <p:nvPr/>
          </p:nvSpPr>
          <p:spPr>
            <a:xfrm>
              <a:off x="12470894" y="4293377"/>
              <a:ext cx="88327" cy="37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8" h="20836" extrusionOk="0">
                  <a:moveTo>
                    <a:pt x="18062" y="20836"/>
                  </a:moveTo>
                  <a:cubicBezTo>
                    <a:pt x="17805" y="20836"/>
                    <a:pt x="17633" y="20836"/>
                    <a:pt x="17462" y="20252"/>
                  </a:cubicBezTo>
                  <a:lnTo>
                    <a:pt x="2462" y="13831"/>
                  </a:lnTo>
                  <a:cubicBezTo>
                    <a:pt x="833" y="12858"/>
                    <a:pt x="-281" y="9160"/>
                    <a:pt x="62" y="5463"/>
                  </a:cubicBezTo>
                  <a:cubicBezTo>
                    <a:pt x="233" y="1766"/>
                    <a:pt x="1862" y="-764"/>
                    <a:pt x="3490" y="209"/>
                  </a:cubicBezTo>
                  <a:lnTo>
                    <a:pt x="18576" y="7214"/>
                  </a:lnTo>
                  <a:cubicBezTo>
                    <a:pt x="20376" y="7604"/>
                    <a:pt x="21319" y="11301"/>
                    <a:pt x="21148" y="14998"/>
                  </a:cubicBezTo>
                  <a:cubicBezTo>
                    <a:pt x="20719" y="18306"/>
                    <a:pt x="19519" y="20836"/>
                    <a:pt x="18062" y="20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Shape 3329"/>
            <p:cNvSpPr/>
            <p:nvPr/>
          </p:nvSpPr>
          <p:spPr>
            <a:xfrm>
              <a:off x="12484010" y="4369593"/>
              <a:ext cx="631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0"/>
                  </a:ln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Shape 3330"/>
            <p:cNvSpPr/>
            <p:nvPr/>
          </p:nvSpPr>
          <p:spPr>
            <a:xfrm>
              <a:off x="12470894" y="4356130"/>
              <a:ext cx="88327" cy="38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8" h="21247" extrusionOk="0">
                  <a:moveTo>
                    <a:pt x="18062" y="21247"/>
                  </a:moveTo>
                  <a:cubicBezTo>
                    <a:pt x="17805" y="21247"/>
                    <a:pt x="17633" y="21247"/>
                    <a:pt x="17462" y="21247"/>
                  </a:cubicBezTo>
                  <a:lnTo>
                    <a:pt x="2462" y="14047"/>
                  </a:lnTo>
                  <a:cubicBezTo>
                    <a:pt x="833" y="13247"/>
                    <a:pt x="-281" y="9447"/>
                    <a:pt x="62" y="5647"/>
                  </a:cubicBezTo>
                  <a:cubicBezTo>
                    <a:pt x="233" y="1847"/>
                    <a:pt x="1862" y="-353"/>
                    <a:pt x="3490" y="47"/>
                  </a:cubicBezTo>
                  <a:lnTo>
                    <a:pt x="18576" y="7247"/>
                  </a:lnTo>
                  <a:cubicBezTo>
                    <a:pt x="20376" y="8247"/>
                    <a:pt x="21319" y="12047"/>
                    <a:pt x="21148" y="15847"/>
                  </a:cubicBezTo>
                  <a:cubicBezTo>
                    <a:pt x="20719" y="19247"/>
                    <a:pt x="19519" y="21247"/>
                    <a:pt x="18062" y="2124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Shape 3331"/>
            <p:cNvSpPr/>
            <p:nvPr/>
          </p:nvSpPr>
          <p:spPr>
            <a:xfrm>
              <a:off x="12484010" y="4431515"/>
              <a:ext cx="631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0"/>
                  </a:ln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Shape 3332"/>
            <p:cNvSpPr/>
            <p:nvPr/>
          </p:nvSpPr>
          <p:spPr>
            <a:xfrm>
              <a:off x="12470894" y="4420179"/>
              <a:ext cx="88327" cy="38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8" h="20945" extrusionOk="0">
                  <a:moveTo>
                    <a:pt x="18062" y="20945"/>
                  </a:moveTo>
                  <a:cubicBezTo>
                    <a:pt x="17805" y="20945"/>
                    <a:pt x="17633" y="20945"/>
                    <a:pt x="17462" y="20945"/>
                  </a:cubicBezTo>
                  <a:lnTo>
                    <a:pt x="2462" y="13745"/>
                  </a:lnTo>
                  <a:cubicBezTo>
                    <a:pt x="833" y="13345"/>
                    <a:pt x="-281" y="9545"/>
                    <a:pt x="62" y="5745"/>
                  </a:cubicBezTo>
                  <a:cubicBezTo>
                    <a:pt x="233" y="1945"/>
                    <a:pt x="1862" y="-655"/>
                    <a:pt x="3490" y="145"/>
                  </a:cubicBezTo>
                  <a:lnTo>
                    <a:pt x="18576" y="6945"/>
                  </a:lnTo>
                  <a:cubicBezTo>
                    <a:pt x="20376" y="7745"/>
                    <a:pt x="21319" y="11545"/>
                    <a:pt x="21148" y="15345"/>
                  </a:cubicBezTo>
                  <a:cubicBezTo>
                    <a:pt x="20719" y="18745"/>
                    <a:pt x="19519" y="20945"/>
                    <a:pt x="18062" y="209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Shape 3333"/>
            <p:cNvSpPr/>
            <p:nvPr/>
          </p:nvSpPr>
          <p:spPr>
            <a:xfrm>
              <a:off x="12623710" y="4431515"/>
              <a:ext cx="647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0" y="21600"/>
                  </a:ln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Shape 3334"/>
            <p:cNvSpPr/>
            <p:nvPr/>
          </p:nvSpPr>
          <p:spPr>
            <a:xfrm>
              <a:off x="12610605" y="4420179"/>
              <a:ext cx="89350" cy="38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0945" extrusionOk="0">
                  <a:moveTo>
                    <a:pt x="2952" y="20945"/>
                  </a:moveTo>
                  <a:cubicBezTo>
                    <a:pt x="1507" y="20945"/>
                    <a:pt x="316" y="18745"/>
                    <a:pt x="61" y="15345"/>
                  </a:cubicBezTo>
                  <a:cubicBezTo>
                    <a:pt x="-279" y="11545"/>
                    <a:pt x="827" y="7745"/>
                    <a:pt x="2442" y="6945"/>
                  </a:cubicBezTo>
                  <a:lnTo>
                    <a:pt x="17409" y="145"/>
                  </a:lnTo>
                  <a:cubicBezTo>
                    <a:pt x="19025" y="-655"/>
                    <a:pt x="20641" y="1945"/>
                    <a:pt x="20981" y="5745"/>
                  </a:cubicBezTo>
                  <a:cubicBezTo>
                    <a:pt x="21321" y="9545"/>
                    <a:pt x="20215" y="13345"/>
                    <a:pt x="18600" y="13745"/>
                  </a:cubicBezTo>
                  <a:lnTo>
                    <a:pt x="3548" y="20945"/>
                  </a:lnTo>
                  <a:cubicBezTo>
                    <a:pt x="3378" y="20945"/>
                    <a:pt x="3123" y="20945"/>
                    <a:pt x="2952" y="209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Shape 3335"/>
            <p:cNvSpPr/>
            <p:nvPr/>
          </p:nvSpPr>
          <p:spPr>
            <a:xfrm>
              <a:off x="12623710" y="4369593"/>
              <a:ext cx="647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0" y="21600"/>
                  </a:ln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Shape 3336"/>
            <p:cNvSpPr/>
            <p:nvPr/>
          </p:nvSpPr>
          <p:spPr>
            <a:xfrm>
              <a:off x="12610605" y="4356130"/>
              <a:ext cx="89350" cy="38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247" extrusionOk="0">
                  <a:moveTo>
                    <a:pt x="2952" y="21247"/>
                  </a:moveTo>
                  <a:cubicBezTo>
                    <a:pt x="1507" y="21247"/>
                    <a:pt x="316" y="19247"/>
                    <a:pt x="61" y="15847"/>
                  </a:cubicBezTo>
                  <a:cubicBezTo>
                    <a:pt x="-279" y="12047"/>
                    <a:pt x="827" y="8247"/>
                    <a:pt x="2442" y="7247"/>
                  </a:cubicBezTo>
                  <a:lnTo>
                    <a:pt x="17409" y="47"/>
                  </a:lnTo>
                  <a:cubicBezTo>
                    <a:pt x="19025" y="-353"/>
                    <a:pt x="20641" y="1847"/>
                    <a:pt x="20981" y="5647"/>
                  </a:cubicBezTo>
                  <a:cubicBezTo>
                    <a:pt x="21321" y="9447"/>
                    <a:pt x="20215" y="13247"/>
                    <a:pt x="18600" y="14047"/>
                  </a:cubicBezTo>
                  <a:lnTo>
                    <a:pt x="3548" y="21247"/>
                  </a:lnTo>
                  <a:cubicBezTo>
                    <a:pt x="3378" y="21247"/>
                    <a:pt x="3123" y="21247"/>
                    <a:pt x="2952" y="2124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" name="Shape 3337"/>
            <p:cNvSpPr/>
            <p:nvPr/>
          </p:nvSpPr>
          <p:spPr>
            <a:xfrm>
              <a:off x="12623710" y="4304515"/>
              <a:ext cx="647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0" y="21600"/>
                  </a:ln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" name="Shape 3338"/>
            <p:cNvSpPr/>
            <p:nvPr/>
          </p:nvSpPr>
          <p:spPr>
            <a:xfrm>
              <a:off x="12610605" y="4293377"/>
              <a:ext cx="89350" cy="37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0836" extrusionOk="0">
                  <a:moveTo>
                    <a:pt x="2952" y="20836"/>
                  </a:moveTo>
                  <a:cubicBezTo>
                    <a:pt x="1507" y="20836"/>
                    <a:pt x="316" y="18306"/>
                    <a:pt x="61" y="14998"/>
                  </a:cubicBezTo>
                  <a:cubicBezTo>
                    <a:pt x="-279" y="11301"/>
                    <a:pt x="827" y="7604"/>
                    <a:pt x="2442" y="7214"/>
                  </a:cubicBezTo>
                  <a:lnTo>
                    <a:pt x="17409" y="209"/>
                  </a:lnTo>
                  <a:cubicBezTo>
                    <a:pt x="19025" y="-764"/>
                    <a:pt x="20641" y="1766"/>
                    <a:pt x="20981" y="5463"/>
                  </a:cubicBezTo>
                  <a:cubicBezTo>
                    <a:pt x="21321" y="9160"/>
                    <a:pt x="20215" y="12858"/>
                    <a:pt x="18600" y="13831"/>
                  </a:cubicBezTo>
                  <a:lnTo>
                    <a:pt x="3548" y="20252"/>
                  </a:lnTo>
                  <a:cubicBezTo>
                    <a:pt x="3378" y="20836"/>
                    <a:pt x="3123" y="20836"/>
                    <a:pt x="2952" y="20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76" name="组 33"/>
          <p:cNvGrpSpPr/>
          <p:nvPr/>
        </p:nvGrpSpPr>
        <p:grpSpPr>
          <a:xfrm>
            <a:off x="1140427" y="2109293"/>
            <a:ext cx="439492" cy="441810"/>
            <a:chOff x="2709164" y="521503"/>
            <a:chExt cx="169514" cy="170408"/>
          </a:xfrm>
        </p:grpSpPr>
        <p:sp>
          <p:nvSpPr>
            <p:cNvPr id="77" name="Shape 3151"/>
            <p:cNvSpPr/>
            <p:nvPr/>
          </p:nvSpPr>
          <p:spPr>
            <a:xfrm>
              <a:off x="2815236" y="591415"/>
              <a:ext cx="49267" cy="100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29" y="21600"/>
                  </a:moveTo>
                  <a:lnTo>
                    <a:pt x="3135" y="21600"/>
                  </a:lnTo>
                  <a:cubicBezTo>
                    <a:pt x="1306" y="21600"/>
                    <a:pt x="0" y="20866"/>
                    <a:pt x="0" y="20045"/>
                  </a:cubicBezTo>
                  <a:cubicBezTo>
                    <a:pt x="0" y="19224"/>
                    <a:pt x="1306" y="18576"/>
                    <a:pt x="3135" y="18576"/>
                  </a:cubicBezTo>
                  <a:lnTo>
                    <a:pt x="15329" y="18576"/>
                  </a:lnTo>
                  <a:lnTo>
                    <a:pt x="15329" y="1469"/>
                  </a:lnTo>
                  <a:cubicBezTo>
                    <a:pt x="15329" y="648"/>
                    <a:pt x="16810" y="0"/>
                    <a:pt x="18465" y="0"/>
                  </a:cubicBezTo>
                  <a:cubicBezTo>
                    <a:pt x="20119" y="0"/>
                    <a:pt x="21600" y="648"/>
                    <a:pt x="21600" y="1469"/>
                  </a:cubicBezTo>
                  <a:lnTo>
                    <a:pt x="21600" y="18576"/>
                  </a:lnTo>
                  <a:cubicBezTo>
                    <a:pt x="21600" y="20218"/>
                    <a:pt x="18813" y="21600"/>
                    <a:pt x="15329" y="21600"/>
                  </a:cubicBezTo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8" name="Shape 3152"/>
            <p:cNvSpPr/>
            <p:nvPr/>
          </p:nvSpPr>
          <p:spPr>
            <a:xfrm>
              <a:off x="2723373" y="591415"/>
              <a:ext cx="49266" cy="100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39" y="21600"/>
                  </a:moveTo>
                  <a:lnTo>
                    <a:pt x="6296" y="21600"/>
                  </a:lnTo>
                  <a:cubicBezTo>
                    <a:pt x="2798" y="21600"/>
                    <a:pt x="0" y="20218"/>
                    <a:pt x="0" y="18576"/>
                  </a:cubicBezTo>
                  <a:lnTo>
                    <a:pt x="0" y="1469"/>
                  </a:lnTo>
                  <a:cubicBezTo>
                    <a:pt x="0" y="648"/>
                    <a:pt x="1487" y="0"/>
                    <a:pt x="3148" y="0"/>
                  </a:cubicBezTo>
                  <a:cubicBezTo>
                    <a:pt x="4810" y="0"/>
                    <a:pt x="6296" y="648"/>
                    <a:pt x="6296" y="1469"/>
                  </a:cubicBezTo>
                  <a:lnTo>
                    <a:pt x="6296" y="18576"/>
                  </a:lnTo>
                  <a:lnTo>
                    <a:pt x="18539" y="18576"/>
                  </a:lnTo>
                  <a:cubicBezTo>
                    <a:pt x="20376" y="18576"/>
                    <a:pt x="21600" y="19224"/>
                    <a:pt x="21600" y="20045"/>
                  </a:cubicBezTo>
                  <a:cubicBezTo>
                    <a:pt x="21600" y="20866"/>
                    <a:pt x="20376" y="21600"/>
                    <a:pt x="18539" y="21600"/>
                  </a:cubicBezTo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9" name="Shape 3153"/>
            <p:cNvSpPr/>
            <p:nvPr/>
          </p:nvSpPr>
          <p:spPr>
            <a:xfrm>
              <a:off x="2709164" y="521503"/>
              <a:ext cx="169514" cy="99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299" extrusionOk="0">
                  <a:moveTo>
                    <a:pt x="20487" y="21266"/>
                  </a:moveTo>
                  <a:cubicBezTo>
                    <a:pt x="20260" y="21266"/>
                    <a:pt x="20007" y="21093"/>
                    <a:pt x="19831" y="20834"/>
                  </a:cubicBezTo>
                  <a:lnTo>
                    <a:pt x="10685" y="3761"/>
                  </a:lnTo>
                  <a:lnTo>
                    <a:pt x="1540" y="20834"/>
                  </a:lnTo>
                  <a:cubicBezTo>
                    <a:pt x="1237" y="21438"/>
                    <a:pt x="631" y="21438"/>
                    <a:pt x="277" y="20921"/>
                  </a:cubicBezTo>
                  <a:cubicBezTo>
                    <a:pt x="-51" y="20360"/>
                    <a:pt x="-102" y="19369"/>
                    <a:pt x="201" y="18722"/>
                  </a:cubicBezTo>
                  <a:lnTo>
                    <a:pt x="10054" y="485"/>
                  </a:lnTo>
                  <a:cubicBezTo>
                    <a:pt x="10382" y="-162"/>
                    <a:pt x="11014" y="-162"/>
                    <a:pt x="11342" y="485"/>
                  </a:cubicBezTo>
                  <a:lnTo>
                    <a:pt x="21170" y="18722"/>
                  </a:lnTo>
                  <a:cubicBezTo>
                    <a:pt x="21498" y="19369"/>
                    <a:pt x="21447" y="20360"/>
                    <a:pt x="21119" y="20921"/>
                  </a:cubicBezTo>
                  <a:cubicBezTo>
                    <a:pt x="20917" y="21179"/>
                    <a:pt x="20690" y="21266"/>
                    <a:pt x="20487" y="21266"/>
                  </a:cubicBezTo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0" name="Shape 3154"/>
            <p:cNvSpPr/>
            <p:nvPr/>
          </p:nvSpPr>
          <p:spPr>
            <a:xfrm>
              <a:off x="2759588" y="620564"/>
              <a:ext cx="70464" cy="71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08" y="21600"/>
                  </a:moveTo>
                  <a:cubicBezTo>
                    <a:pt x="18215" y="21600"/>
                    <a:pt x="17292" y="20563"/>
                    <a:pt x="17292" y="19403"/>
                  </a:cubicBezTo>
                  <a:lnTo>
                    <a:pt x="17292" y="4393"/>
                  </a:lnTo>
                  <a:lnTo>
                    <a:pt x="4246" y="4393"/>
                  </a:lnTo>
                  <a:lnTo>
                    <a:pt x="4246" y="19403"/>
                  </a:lnTo>
                  <a:cubicBezTo>
                    <a:pt x="4246" y="20563"/>
                    <a:pt x="3385" y="21600"/>
                    <a:pt x="2092" y="21600"/>
                  </a:cubicBezTo>
                  <a:cubicBezTo>
                    <a:pt x="862" y="21600"/>
                    <a:pt x="0" y="20563"/>
                    <a:pt x="0" y="19403"/>
                  </a:cubicBezTo>
                  <a:lnTo>
                    <a:pt x="0" y="4393"/>
                  </a:lnTo>
                  <a:cubicBezTo>
                    <a:pt x="0" y="1953"/>
                    <a:pt x="1908" y="0"/>
                    <a:pt x="4246" y="0"/>
                  </a:cubicBezTo>
                  <a:lnTo>
                    <a:pt x="17292" y="0"/>
                  </a:lnTo>
                  <a:cubicBezTo>
                    <a:pt x="19631" y="0"/>
                    <a:pt x="21600" y="1953"/>
                    <a:pt x="21600" y="4393"/>
                  </a:cubicBezTo>
                  <a:lnTo>
                    <a:pt x="21600" y="19403"/>
                  </a:lnTo>
                  <a:cubicBezTo>
                    <a:pt x="21600" y="20563"/>
                    <a:pt x="20677" y="21600"/>
                    <a:pt x="19508" y="21600"/>
                  </a:cubicBezTo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81" name="组 38"/>
          <p:cNvGrpSpPr/>
          <p:nvPr/>
        </p:nvGrpSpPr>
        <p:grpSpPr>
          <a:xfrm>
            <a:off x="2470161" y="2129932"/>
            <a:ext cx="413506" cy="415659"/>
            <a:chOff x="3232154" y="2161041"/>
            <a:chExt cx="169394" cy="170276"/>
          </a:xfrm>
        </p:grpSpPr>
        <p:sp>
          <p:nvSpPr>
            <p:cNvPr id="82" name="Shape 3160"/>
            <p:cNvSpPr/>
            <p:nvPr/>
          </p:nvSpPr>
          <p:spPr>
            <a:xfrm>
              <a:off x="3232154" y="2161041"/>
              <a:ext cx="77532" cy="7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98" y="3897"/>
                  </a:moveTo>
                  <a:lnTo>
                    <a:pt x="3998" y="17703"/>
                  </a:lnTo>
                  <a:lnTo>
                    <a:pt x="17602" y="17703"/>
                  </a:lnTo>
                  <a:lnTo>
                    <a:pt x="17602" y="3897"/>
                  </a:lnTo>
                  <a:lnTo>
                    <a:pt x="3998" y="3897"/>
                  </a:lnTo>
                  <a:close/>
                  <a:moveTo>
                    <a:pt x="17602" y="17703"/>
                  </a:moveTo>
                  <a:lnTo>
                    <a:pt x="17602" y="19596"/>
                  </a:lnTo>
                  <a:lnTo>
                    <a:pt x="17602" y="17703"/>
                  </a:lnTo>
                  <a:close/>
                  <a:moveTo>
                    <a:pt x="17602" y="21600"/>
                  </a:moveTo>
                  <a:lnTo>
                    <a:pt x="3998" y="21600"/>
                  </a:lnTo>
                  <a:cubicBezTo>
                    <a:pt x="1777" y="21600"/>
                    <a:pt x="0" y="19819"/>
                    <a:pt x="0" y="17703"/>
                  </a:cubicBezTo>
                  <a:lnTo>
                    <a:pt x="0" y="3897"/>
                  </a:lnTo>
                  <a:cubicBezTo>
                    <a:pt x="0" y="1781"/>
                    <a:pt x="1777" y="0"/>
                    <a:pt x="3998" y="0"/>
                  </a:cubicBezTo>
                  <a:lnTo>
                    <a:pt x="17602" y="0"/>
                  </a:lnTo>
                  <a:cubicBezTo>
                    <a:pt x="19823" y="0"/>
                    <a:pt x="21600" y="1781"/>
                    <a:pt x="21600" y="3897"/>
                  </a:cubicBezTo>
                  <a:lnTo>
                    <a:pt x="21600" y="17703"/>
                  </a:lnTo>
                  <a:cubicBezTo>
                    <a:pt x="21600" y="19819"/>
                    <a:pt x="19823" y="21600"/>
                    <a:pt x="17602" y="21600"/>
                  </a:cubicBezTo>
                  <a:close/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" name="Shape 3161"/>
            <p:cNvSpPr/>
            <p:nvPr/>
          </p:nvSpPr>
          <p:spPr>
            <a:xfrm>
              <a:off x="3324017" y="2161041"/>
              <a:ext cx="77531" cy="7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07" y="3897"/>
                  </a:moveTo>
                  <a:lnTo>
                    <a:pt x="3907" y="17703"/>
                  </a:lnTo>
                  <a:lnTo>
                    <a:pt x="17749" y="17703"/>
                  </a:lnTo>
                  <a:lnTo>
                    <a:pt x="17749" y="3897"/>
                  </a:lnTo>
                  <a:lnTo>
                    <a:pt x="3907" y="3897"/>
                  </a:lnTo>
                  <a:close/>
                  <a:moveTo>
                    <a:pt x="17749" y="17703"/>
                  </a:moveTo>
                  <a:lnTo>
                    <a:pt x="17749" y="19596"/>
                  </a:lnTo>
                  <a:lnTo>
                    <a:pt x="17749" y="17703"/>
                  </a:lnTo>
                  <a:close/>
                  <a:moveTo>
                    <a:pt x="17749" y="21600"/>
                  </a:moveTo>
                  <a:lnTo>
                    <a:pt x="3907" y="21600"/>
                  </a:lnTo>
                  <a:cubicBezTo>
                    <a:pt x="1786" y="21600"/>
                    <a:pt x="0" y="19819"/>
                    <a:pt x="0" y="17703"/>
                  </a:cubicBezTo>
                  <a:lnTo>
                    <a:pt x="0" y="3897"/>
                  </a:lnTo>
                  <a:cubicBezTo>
                    <a:pt x="0" y="1781"/>
                    <a:pt x="1786" y="0"/>
                    <a:pt x="3907" y="0"/>
                  </a:cubicBezTo>
                  <a:lnTo>
                    <a:pt x="17749" y="0"/>
                  </a:lnTo>
                  <a:cubicBezTo>
                    <a:pt x="19870" y="0"/>
                    <a:pt x="21600" y="1781"/>
                    <a:pt x="21600" y="3897"/>
                  </a:cubicBezTo>
                  <a:lnTo>
                    <a:pt x="21600" y="17703"/>
                  </a:lnTo>
                  <a:cubicBezTo>
                    <a:pt x="21600" y="19819"/>
                    <a:pt x="19870" y="21600"/>
                    <a:pt x="17749" y="21600"/>
                  </a:cubicBezTo>
                  <a:close/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" name="Shape 3162"/>
            <p:cNvSpPr/>
            <p:nvPr/>
          </p:nvSpPr>
          <p:spPr>
            <a:xfrm>
              <a:off x="3232154" y="2252904"/>
              <a:ext cx="77532" cy="7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98" y="3988"/>
                  </a:moveTo>
                  <a:lnTo>
                    <a:pt x="3998" y="17612"/>
                  </a:lnTo>
                  <a:lnTo>
                    <a:pt x="17602" y="17612"/>
                  </a:lnTo>
                  <a:lnTo>
                    <a:pt x="17602" y="3988"/>
                  </a:lnTo>
                  <a:lnTo>
                    <a:pt x="3998" y="3988"/>
                  </a:lnTo>
                  <a:close/>
                  <a:moveTo>
                    <a:pt x="17602" y="17612"/>
                  </a:moveTo>
                  <a:lnTo>
                    <a:pt x="17602" y="19606"/>
                  </a:lnTo>
                  <a:lnTo>
                    <a:pt x="17602" y="17612"/>
                  </a:lnTo>
                  <a:close/>
                  <a:moveTo>
                    <a:pt x="17602" y="21600"/>
                  </a:moveTo>
                  <a:lnTo>
                    <a:pt x="3998" y="21600"/>
                  </a:lnTo>
                  <a:cubicBezTo>
                    <a:pt x="1777" y="21600"/>
                    <a:pt x="0" y="19828"/>
                    <a:pt x="0" y="17612"/>
                  </a:cubicBezTo>
                  <a:lnTo>
                    <a:pt x="0" y="3988"/>
                  </a:lnTo>
                  <a:cubicBezTo>
                    <a:pt x="0" y="1772"/>
                    <a:pt x="1777" y="0"/>
                    <a:pt x="3998" y="0"/>
                  </a:cubicBezTo>
                  <a:lnTo>
                    <a:pt x="17602" y="0"/>
                  </a:lnTo>
                  <a:cubicBezTo>
                    <a:pt x="19823" y="0"/>
                    <a:pt x="21600" y="1772"/>
                    <a:pt x="21600" y="3988"/>
                  </a:cubicBezTo>
                  <a:lnTo>
                    <a:pt x="21600" y="17612"/>
                  </a:lnTo>
                  <a:cubicBezTo>
                    <a:pt x="21600" y="19828"/>
                    <a:pt x="19823" y="21600"/>
                    <a:pt x="17602" y="21600"/>
                  </a:cubicBezTo>
                  <a:close/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" name="Shape 3163"/>
            <p:cNvSpPr/>
            <p:nvPr/>
          </p:nvSpPr>
          <p:spPr>
            <a:xfrm>
              <a:off x="3324017" y="2252904"/>
              <a:ext cx="77531" cy="7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07" y="3988"/>
                  </a:moveTo>
                  <a:lnTo>
                    <a:pt x="3907" y="17612"/>
                  </a:lnTo>
                  <a:lnTo>
                    <a:pt x="17749" y="17612"/>
                  </a:lnTo>
                  <a:lnTo>
                    <a:pt x="17749" y="3988"/>
                  </a:lnTo>
                  <a:lnTo>
                    <a:pt x="3907" y="3988"/>
                  </a:lnTo>
                  <a:close/>
                  <a:moveTo>
                    <a:pt x="17749" y="17612"/>
                  </a:moveTo>
                  <a:lnTo>
                    <a:pt x="17749" y="19606"/>
                  </a:lnTo>
                  <a:lnTo>
                    <a:pt x="17749" y="17612"/>
                  </a:lnTo>
                  <a:close/>
                  <a:moveTo>
                    <a:pt x="17749" y="21600"/>
                  </a:moveTo>
                  <a:lnTo>
                    <a:pt x="3907" y="21600"/>
                  </a:lnTo>
                  <a:cubicBezTo>
                    <a:pt x="1786" y="21600"/>
                    <a:pt x="0" y="19828"/>
                    <a:pt x="0" y="17612"/>
                  </a:cubicBezTo>
                  <a:lnTo>
                    <a:pt x="0" y="3988"/>
                  </a:lnTo>
                  <a:cubicBezTo>
                    <a:pt x="0" y="1772"/>
                    <a:pt x="1786" y="0"/>
                    <a:pt x="3907" y="0"/>
                  </a:cubicBezTo>
                  <a:lnTo>
                    <a:pt x="17749" y="0"/>
                  </a:lnTo>
                  <a:cubicBezTo>
                    <a:pt x="19870" y="0"/>
                    <a:pt x="21600" y="1772"/>
                    <a:pt x="21600" y="3988"/>
                  </a:cubicBezTo>
                  <a:lnTo>
                    <a:pt x="21600" y="17612"/>
                  </a:lnTo>
                  <a:cubicBezTo>
                    <a:pt x="21600" y="19828"/>
                    <a:pt x="19870" y="21600"/>
                    <a:pt x="17749" y="21600"/>
                  </a:cubicBezTo>
                  <a:close/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86" name="组 43"/>
          <p:cNvGrpSpPr/>
          <p:nvPr/>
        </p:nvGrpSpPr>
        <p:grpSpPr>
          <a:xfrm>
            <a:off x="5723350" y="1937108"/>
            <a:ext cx="1817892" cy="1330201"/>
            <a:chOff x="613074" y="1937108"/>
            <a:chExt cx="1817892" cy="1330201"/>
          </a:xfrm>
        </p:grpSpPr>
        <p:sp>
          <p:nvSpPr>
            <p:cNvPr id="87" name="Rounded Rectangle 10"/>
            <p:cNvSpPr/>
            <p:nvPr/>
          </p:nvSpPr>
          <p:spPr>
            <a:xfrm>
              <a:off x="1145468" y="1937108"/>
              <a:ext cx="786184" cy="786184"/>
            </a:xfrm>
            <a:prstGeom prst="roundRect">
              <a:avLst/>
            </a:prstGeom>
            <a:noFill/>
            <a:ln>
              <a:solidFill>
                <a:srgbClr val="FF3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88" name="Text Placeholder 2"/>
            <p:cNvSpPr txBox="1">
              <a:spLocks/>
            </p:cNvSpPr>
            <p:nvPr/>
          </p:nvSpPr>
          <p:spPr>
            <a:xfrm>
              <a:off x="613074" y="3031095"/>
              <a:ext cx="1817892" cy="236214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latinLnBrk="1">
                <a:spcBef>
                  <a:spcPts val="0"/>
                </a:spcBef>
                <a:buClr>
                  <a:schemeClr val="bg2"/>
                </a:buClr>
                <a:defRPr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楼宇产品</a:t>
              </a:r>
            </a:p>
          </p:txBody>
        </p:sp>
      </p:grpSp>
      <p:grpSp>
        <p:nvGrpSpPr>
          <p:cNvPr id="89" name="组 46"/>
          <p:cNvGrpSpPr/>
          <p:nvPr/>
        </p:nvGrpSpPr>
        <p:grpSpPr>
          <a:xfrm>
            <a:off x="7103043" y="1937108"/>
            <a:ext cx="1679920" cy="1286658"/>
            <a:chOff x="2747458" y="1937108"/>
            <a:chExt cx="1679920" cy="1286658"/>
          </a:xfrm>
        </p:grpSpPr>
        <p:sp>
          <p:nvSpPr>
            <p:cNvPr id="90" name="Rounded Rectangle 13"/>
            <p:cNvSpPr/>
            <p:nvPr/>
          </p:nvSpPr>
          <p:spPr>
            <a:xfrm>
              <a:off x="3197947" y="1937108"/>
              <a:ext cx="786184" cy="786184"/>
            </a:xfrm>
            <a:prstGeom prst="roundRect">
              <a:avLst/>
            </a:prstGeom>
            <a:noFill/>
            <a:ln>
              <a:solidFill>
                <a:srgbClr val="FF3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91" name="Text Placeholder 2"/>
            <p:cNvSpPr txBox="1">
              <a:spLocks/>
            </p:cNvSpPr>
            <p:nvPr/>
          </p:nvSpPr>
          <p:spPr>
            <a:xfrm>
              <a:off x="2747458" y="3008850"/>
              <a:ext cx="1679920" cy="214916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latinLnBrk="1">
                <a:spcBef>
                  <a:spcPts val="0"/>
                </a:spcBef>
                <a:buClr>
                  <a:schemeClr val="bg2"/>
                </a:buClr>
                <a:defRPr/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视讯产品</a:t>
              </a:r>
            </a:p>
          </p:txBody>
        </p:sp>
      </p:grpSp>
      <p:grpSp>
        <p:nvGrpSpPr>
          <p:cNvPr id="92" name="组 49"/>
          <p:cNvGrpSpPr/>
          <p:nvPr/>
        </p:nvGrpSpPr>
        <p:grpSpPr>
          <a:xfrm>
            <a:off x="6429090" y="2109293"/>
            <a:ext cx="439492" cy="441810"/>
            <a:chOff x="2709164" y="521503"/>
            <a:chExt cx="169514" cy="170408"/>
          </a:xfrm>
        </p:grpSpPr>
        <p:sp>
          <p:nvSpPr>
            <p:cNvPr id="93" name="Shape 3151"/>
            <p:cNvSpPr/>
            <p:nvPr/>
          </p:nvSpPr>
          <p:spPr>
            <a:xfrm>
              <a:off x="2815236" y="591415"/>
              <a:ext cx="49267" cy="100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29" y="21600"/>
                  </a:moveTo>
                  <a:lnTo>
                    <a:pt x="3135" y="21600"/>
                  </a:lnTo>
                  <a:cubicBezTo>
                    <a:pt x="1306" y="21600"/>
                    <a:pt x="0" y="20866"/>
                    <a:pt x="0" y="20045"/>
                  </a:cubicBezTo>
                  <a:cubicBezTo>
                    <a:pt x="0" y="19224"/>
                    <a:pt x="1306" y="18576"/>
                    <a:pt x="3135" y="18576"/>
                  </a:cubicBezTo>
                  <a:lnTo>
                    <a:pt x="15329" y="18576"/>
                  </a:lnTo>
                  <a:lnTo>
                    <a:pt x="15329" y="1469"/>
                  </a:lnTo>
                  <a:cubicBezTo>
                    <a:pt x="15329" y="648"/>
                    <a:pt x="16810" y="0"/>
                    <a:pt x="18465" y="0"/>
                  </a:cubicBezTo>
                  <a:cubicBezTo>
                    <a:pt x="20119" y="0"/>
                    <a:pt x="21600" y="648"/>
                    <a:pt x="21600" y="1469"/>
                  </a:cubicBezTo>
                  <a:lnTo>
                    <a:pt x="21600" y="18576"/>
                  </a:lnTo>
                  <a:cubicBezTo>
                    <a:pt x="21600" y="20218"/>
                    <a:pt x="18813" y="21600"/>
                    <a:pt x="15329" y="21600"/>
                  </a:cubicBezTo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" name="Shape 3152"/>
            <p:cNvSpPr/>
            <p:nvPr/>
          </p:nvSpPr>
          <p:spPr>
            <a:xfrm>
              <a:off x="2723373" y="591415"/>
              <a:ext cx="49266" cy="100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39" y="21600"/>
                  </a:moveTo>
                  <a:lnTo>
                    <a:pt x="6296" y="21600"/>
                  </a:lnTo>
                  <a:cubicBezTo>
                    <a:pt x="2798" y="21600"/>
                    <a:pt x="0" y="20218"/>
                    <a:pt x="0" y="18576"/>
                  </a:cubicBezTo>
                  <a:lnTo>
                    <a:pt x="0" y="1469"/>
                  </a:lnTo>
                  <a:cubicBezTo>
                    <a:pt x="0" y="648"/>
                    <a:pt x="1487" y="0"/>
                    <a:pt x="3148" y="0"/>
                  </a:cubicBezTo>
                  <a:cubicBezTo>
                    <a:pt x="4810" y="0"/>
                    <a:pt x="6296" y="648"/>
                    <a:pt x="6296" y="1469"/>
                  </a:cubicBezTo>
                  <a:lnTo>
                    <a:pt x="6296" y="18576"/>
                  </a:lnTo>
                  <a:lnTo>
                    <a:pt x="18539" y="18576"/>
                  </a:lnTo>
                  <a:cubicBezTo>
                    <a:pt x="20376" y="18576"/>
                    <a:pt x="21600" y="19224"/>
                    <a:pt x="21600" y="20045"/>
                  </a:cubicBezTo>
                  <a:cubicBezTo>
                    <a:pt x="21600" y="20866"/>
                    <a:pt x="20376" y="21600"/>
                    <a:pt x="18539" y="21600"/>
                  </a:cubicBezTo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" name="Shape 3153"/>
            <p:cNvSpPr/>
            <p:nvPr/>
          </p:nvSpPr>
          <p:spPr>
            <a:xfrm>
              <a:off x="2709164" y="521503"/>
              <a:ext cx="169514" cy="99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299" extrusionOk="0">
                  <a:moveTo>
                    <a:pt x="20487" y="21266"/>
                  </a:moveTo>
                  <a:cubicBezTo>
                    <a:pt x="20260" y="21266"/>
                    <a:pt x="20007" y="21093"/>
                    <a:pt x="19831" y="20834"/>
                  </a:cubicBezTo>
                  <a:lnTo>
                    <a:pt x="10685" y="3761"/>
                  </a:lnTo>
                  <a:lnTo>
                    <a:pt x="1540" y="20834"/>
                  </a:lnTo>
                  <a:cubicBezTo>
                    <a:pt x="1237" y="21438"/>
                    <a:pt x="631" y="21438"/>
                    <a:pt x="277" y="20921"/>
                  </a:cubicBezTo>
                  <a:cubicBezTo>
                    <a:pt x="-51" y="20360"/>
                    <a:pt x="-102" y="19369"/>
                    <a:pt x="201" y="18722"/>
                  </a:cubicBezTo>
                  <a:lnTo>
                    <a:pt x="10054" y="485"/>
                  </a:lnTo>
                  <a:cubicBezTo>
                    <a:pt x="10382" y="-162"/>
                    <a:pt x="11014" y="-162"/>
                    <a:pt x="11342" y="485"/>
                  </a:cubicBezTo>
                  <a:lnTo>
                    <a:pt x="21170" y="18722"/>
                  </a:lnTo>
                  <a:cubicBezTo>
                    <a:pt x="21498" y="19369"/>
                    <a:pt x="21447" y="20360"/>
                    <a:pt x="21119" y="20921"/>
                  </a:cubicBezTo>
                  <a:cubicBezTo>
                    <a:pt x="20917" y="21179"/>
                    <a:pt x="20690" y="21266"/>
                    <a:pt x="20487" y="21266"/>
                  </a:cubicBezTo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" name="Shape 3154"/>
            <p:cNvSpPr/>
            <p:nvPr/>
          </p:nvSpPr>
          <p:spPr>
            <a:xfrm>
              <a:off x="2759588" y="620564"/>
              <a:ext cx="70464" cy="71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08" y="21600"/>
                  </a:moveTo>
                  <a:cubicBezTo>
                    <a:pt x="18215" y="21600"/>
                    <a:pt x="17292" y="20563"/>
                    <a:pt x="17292" y="19403"/>
                  </a:cubicBezTo>
                  <a:lnTo>
                    <a:pt x="17292" y="4393"/>
                  </a:lnTo>
                  <a:lnTo>
                    <a:pt x="4246" y="4393"/>
                  </a:lnTo>
                  <a:lnTo>
                    <a:pt x="4246" y="19403"/>
                  </a:lnTo>
                  <a:cubicBezTo>
                    <a:pt x="4246" y="20563"/>
                    <a:pt x="3385" y="21600"/>
                    <a:pt x="2092" y="21600"/>
                  </a:cubicBezTo>
                  <a:cubicBezTo>
                    <a:pt x="862" y="21600"/>
                    <a:pt x="0" y="20563"/>
                    <a:pt x="0" y="19403"/>
                  </a:cubicBezTo>
                  <a:lnTo>
                    <a:pt x="0" y="4393"/>
                  </a:lnTo>
                  <a:cubicBezTo>
                    <a:pt x="0" y="1953"/>
                    <a:pt x="1908" y="0"/>
                    <a:pt x="4246" y="0"/>
                  </a:cubicBezTo>
                  <a:lnTo>
                    <a:pt x="17292" y="0"/>
                  </a:lnTo>
                  <a:cubicBezTo>
                    <a:pt x="19631" y="0"/>
                    <a:pt x="21600" y="1953"/>
                    <a:pt x="21600" y="4393"/>
                  </a:cubicBezTo>
                  <a:lnTo>
                    <a:pt x="21600" y="19403"/>
                  </a:lnTo>
                  <a:cubicBezTo>
                    <a:pt x="21600" y="20563"/>
                    <a:pt x="20677" y="21600"/>
                    <a:pt x="19508" y="21600"/>
                  </a:cubicBezTo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97" name="组 54"/>
          <p:cNvGrpSpPr/>
          <p:nvPr/>
        </p:nvGrpSpPr>
        <p:grpSpPr>
          <a:xfrm>
            <a:off x="7758824" y="2129932"/>
            <a:ext cx="413506" cy="415659"/>
            <a:chOff x="3232154" y="2161041"/>
            <a:chExt cx="169394" cy="170276"/>
          </a:xfrm>
        </p:grpSpPr>
        <p:sp>
          <p:nvSpPr>
            <p:cNvPr id="98" name="Shape 3160"/>
            <p:cNvSpPr/>
            <p:nvPr/>
          </p:nvSpPr>
          <p:spPr>
            <a:xfrm>
              <a:off x="3232154" y="2161041"/>
              <a:ext cx="77532" cy="7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98" y="3897"/>
                  </a:moveTo>
                  <a:lnTo>
                    <a:pt x="3998" y="17703"/>
                  </a:lnTo>
                  <a:lnTo>
                    <a:pt x="17602" y="17703"/>
                  </a:lnTo>
                  <a:lnTo>
                    <a:pt x="17602" y="3897"/>
                  </a:lnTo>
                  <a:lnTo>
                    <a:pt x="3998" y="3897"/>
                  </a:lnTo>
                  <a:close/>
                  <a:moveTo>
                    <a:pt x="17602" y="17703"/>
                  </a:moveTo>
                  <a:lnTo>
                    <a:pt x="17602" y="19596"/>
                  </a:lnTo>
                  <a:lnTo>
                    <a:pt x="17602" y="17703"/>
                  </a:lnTo>
                  <a:close/>
                  <a:moveTo>
                    <a:pt x="17602" y="21600"/>
                  </a:moveTo>
                  <a:lnTo>
                    <a:pt x="3998" y="21600"/>
                  </a:lnTo>
                  <a:cubicBezTo>
                    <a:pt x="1777" y="21600"/>
                    <a:pt x="0" y="19819"/>
                    <a:pt x="0" y="17703"/>
                  </a:cubicBezTo>
                  <a:lnTo>
                    <a:pt x="0" y="3897"/>
                  </a:lnTo>
                  <a:cubicBezTo>
                    <a:pt x="0" y="1781"/>
                    <a:pt x="1777" y="0"/>
                    <a:pt x="3998" y="0"/>
                  </a:cubicBezTo>
                  <a:lnTo>
                    <a:pt x="17602" y="0"/>
                  </a:lnTo>
                  <a:cubicBezTo>
                    <a:pt x="19823" y="0"/>
                    <a:pt x="21600" y="1781"/>
                    <a:pt x="21600" y="3897"/>
                  </a:cubicBezTo>
                  <a:lnTo>
                    <a:pt x="21600" y="17703"/>
                  </a:lnTo>
                  <a:cubicBezTo>
                    <a:pt x="21600" y="19819"/>
                    <a:pt x="19823" y="21600"/>
                    <a:pt x="17602" y="21600"/>
                  </a:cubicBezTo>
                  <a:close/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Shape 3161"/>
            <p:cNvSpPr/>
            <p:nvPr/>
          </p:nvSpPr>
          <p:spPr>
            <a:xfrm>
              <a:off x="3324017" y="2161041"/>
              <a:ext cx="77531" cy="7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07" y="3897"/>
                  </a:moveTo>
                  <a:lnTo>
                    <a:pt x="3907" y="17703"/>
                  </a:lnTo>
                  <a:lnTo>
                    <a:pt x="17749" y="17703"/>
                  </a:lnTo>
                  <a:lnTo>
                    <a:pt x="17749" y="3897"/>
                  </a:lnTo>
                  <a:lnTo>
                    <a:pt x="3907" y="3897"/>
                  </a:lnTo>
                  <a:close/>
                  <a:moveTo>
                    <a:pt x="17749" y="17703"/>
                  </a:moveTo>
                  <a:lnTo>
                    <a:pt x="17749" y="19596"/>
                  </a:lnTo>
                  <a:lnTo>
                    <a:pt x="17749" y="17703"/>
                  </a:lnTo>
                  <a:close/>
                  <a:moveTo>
                    <a:pt x="17749" y="21600"/>
                  </a:moveTo>
                  <a:lnTo>
                    <a:pt x="3907" y="21600"/>
                  </a:lnTo>
                  <a:cubicBezTo>
                    <a:pt x="1786" y="21600"/>
                    <a:pt x="0" y="19819"/>
                    <a:pt x="0" y="17703"/>
                  </a:cubicBezTo>
                  <a:lnTo>
                    <a:pt x="0" y="3897"/>
                  </a:lnTo>
                  <a:cubicBezTo>
                    <a:pt x="0" y="1781"/>
                    <a:pt x="1786" y="0"/>
                    <a:pt x="3907" y="0"/>
                  </a:cubicBezTo>
                  <a:lnTo>
                    <a:pt x="17749" y="0"/>
                  </a:lnTo>
                  <a:cubicBezTo>
                    <a:pt x="19870" y="0"/>
                    <a:pt x="21600" y="1781"/>
                    <a:pt x="21600" y="3897"/>
                  </a:cubicBezTo>
                  <a:lnTo>
                    <a:pt x="21600" y="17703"/>
                  </a:lnTo>
                  <a:cubicBezTo>
                    <a:pt x="21600" y="19819"/>
                    <a:pt x="19870" y="21600"/>
                    <a:pt x="17749" y="21600"/>
                  </a:cubicBezTo>
                  <a:close/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Shape 3162"/>
            <p:cNvSpPr/>
            <p:nvPr/>
          </p:nvSpPr>
          <p:spPr>
            <a:xfrm>
              <a:off x="3232154" y="2252904"/>
              <a:ext cx="77532" cy="7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98" y="3988"/>
                  </a:moveTo>
                  <a:lnTo>
                    <a:pt x="3998" y="17612"/>
                  </a:lnTo>
                  <a:lnTo>
                    <a:pt x="17602" y="17612"/>
                  </a:lnTo>
                  <a:lnTo>
                    <a:pt x="17602" y="3988"/>
                  </a:lnTo>
                  <a:lnTo>
                    <a:pt x="3998" y="3988"/>
                  </a:lnTo>
                  <a:close/>
                  <a:moveTo>
                    <a:pt x="17602" y="17612"/>
                  </a:moveTo>
                  <a:lnTo>
                    <a:pt x="17602" y="19606"/>
                  </a:lnTo>
                  <a:lnTo>
                    <a:pt x="17602" y="17612"/>
                  </a:lnTo>
                  <a:close/>
                  <a:moveTo>
                    <a:pt x="17602" y="21600"/>
                  </a:moveTo>
                  <a:lnTo>
                    <a:pt x="3998" y="21600"/>
                  </a:lnTo>
                  <a:cubicBezTo>
                    <a:pt x="1777" y="21600"/>
                    <a:pt x="0" y="19828"/>
                    <a:pt x="0" y="17612"/>
                  </a:cubicBezTo>
                  <a:lnTo>
                    <a:pt x="0" y="3988"/>
                  </a:lnTo>
                  <a:cubicBezTo>
                    <a:pt x="0" y="1772"/>
                    <a:pt x="1777" y="0"/>
                    <a:pt x="3998" y="0"/>
                  </a:cubicBezTo>
                  <a:lnTo>
                    <a:pt x="17602" y="0"/>
                  </a:lnTo>
                  <a:cubicBezTo>
                    <a:pt x="19823" y="0"/>
                    <a:pt x="21600" y="1772"/>
                    <a:pt x="21600" y="3988"/>
                  </a:cubicBezTo>
                  <a:lnTo>
                    <a:pt x="21600" y="17612"/>
                  </a:lnTo>
                  <a:cubicBezTo>
                    <a:pt x="21600" y="19828"/>
                    <a:pt x="19823" y="21600"/>
                    <a:pt x="17602" y="21600"/>
                  </a:cubicBezTo>
                  <a:close/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Shape 3163"/>
            <p:cNvSpPr/>
            <p:nvPr/>
          </p:nvSpPr>
          <p:spPr>
            <a:xfrm>
              <a:off x="3324017" y="2252904"/>
              <a:ext cx="77531" cy="7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07" y="3988"/>
                  </a:moveTo>
                  <a:lnTo>
                    <a:pt x="3907" y="17612"/>
                  </a:lnTo>
                  <a:lnTo>
                    <a:pt x="17749" y="17612"/>
                  </a:lnTo>
                  <a:lnTo>
                    <a:pt x="17749" y="3988"/>
                  </a:lnTo>
                  <a:lnTo>
                    <a:pt x="3907" y="3988"/>
                  </a:lnTo>
                  <a:close/>
                  <a:moveTo>
                    <a:pt x="17749" y="17612"/>
                  </a:moveTo>
                  <a:lnTo>
                    <a:pt x="17749" y="19606"/>
                  </a:lnTo>
                  <a:lnTo>
                    <a:pt x="17749" y="17612"/>
                  </a:lnTo>
                  <a:close/>
                  <a:moveTo>
                    <a:pt x="17749" y="21600"/>
                  </a:moveTo>
                  <a:lnTo>
                    <a:pt x="3907" y="21600"/>
                  </a:lnTo>
                  <a:cubicBezTo>
                    <a:pt x="1786" y="21600"/>
                    <a:pt x="0" y="19828"/>
                    <a:pt x="0" y="17612"/>
                  </a:cubicBezTo>
                  <a:lnTo>
                    <a:pt x="0" y="3988"/>
                  </a:lnTo>
                  <a:cubicBezTo>
                    <a:pt x="0" y="1772"/>
                    <a:pt x="1786" y="0"/>
                    <a:pt x="3907" y="0"/>
                  </a:cubicBezTo>
                  <a:lnTo>
                    <a:pt x="17749" y="0"/>
                  </a:lnTo>
                  <a:cubicBezTo>
                    <a:pt x="19870" y="0"/>
                    <a:pt x="21600" y="1772"/>
                    <a:pt x="21600" y="3988"/>
                  </a:cubicBezTo>
                  <a:lnTo>
                    <a:pt x="21600" y="17612"/>
                  </a:lnTo>
                  <a:cubicBezTo>
                    <a:pt x="21600" y="19828"/>
                    <a:pt x="19870" y="21600"/>
                    <a:pt x="17749" y="21600"/>
                  </a:cubicBezTo>
                  <a:close/>
                </a:path>
              </a:pathLst>
            </a:custGeom>
            <a:solidFill>
              <a:srgbClr val="FB1E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l" defTabSz="457200">
                <a:lnSpc>
                  <a:spcPct val="93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11600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F1B163-DF05-4492-849B-3DEB45611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同轴产品图标库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C515FA2-4114-410B-8100-526F9606EA6C}"/>
              </a:ext>
            </a:extLst>
          </p:cNvPr>
          <p:cNvGrpSpPr/>
          <p:nvPr/>
        </p:nvGrpSpPr>
        <p:grpSpPr>
          <a:xfrm>
            <a:off x="315065" y="1478258"/>
            <a:ext cx="2016224" cy="1705560"/>
            <a:chOff x="1122439" y="1971010"/>
            <a:chExt cx="2688299" cy="2274080"/>
          </a:xfrm>
        </p:grpSpPr>
        <p:sp>
          <p:nvSpPr>
            <p:cNvPr id="4" name="圆角矩形 34">
              <a:extLst>
                <a:ext uri="{FF2B5EF4-FFF2-40B4-BE49-F238E27FC236}">
                  <a16:creationId xmlns:a16="http://schemas.microsoft.com/office/drawing/2014/main" id="{7EEDC0A6-D432-4BA8-8C3C-20481AEB7A3A}"/>
                </a:ext>
              </a:extLst>
            </p:cNvPr>
            <p:cNvSpPr/>
            <p:nvPr/>
          </p:nvSpPr>
          <p:spPr>
            <a:xfrm>
              <a:off x="1122439" y="2612909"/>
              <a:ext cx="2688299" cy="163218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 kern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5" name="TextBox 35">
              <a:extLst>
                <a:ext uri="{FF2B5EF4-FFF2-40B4-BE49-F238E27FC236}">
                  <a16:creationId xmlns:a16="http://schemas.microsoft.com/office/drawing/2014/main" id="{DE0F3345-B3A5-474E-9A00-A0F89F51D5CF}"/>
                </a:ext>
              </a:extLst>
            </p:cNvPr>
            <p:cNvSpPr txBox="1"/>
            <p:nvPr/>
          </p:nvSpPr>
          <p:spPr>
            <a:xfrm>
              <a:off x="1520220" y="1971010"/>
              <a:ext cx="1920214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 altLang="zh-CN" sz="1600" kern="0" dirty="0">
                  <a:solidFill>
                    <a:prstClr val="black"/>
                  </a:solidFill>
                  <a:latin typeface="Arial"/>
                  <a:ea typeface="微软雅黑"/>
                </a:rPr>
                <a:t>HDCVI</a:t>
              </a:r>
              <a:endParaRPr lang="zh-CN" altLang="en-US" sz="1600" kern="0" dirty="0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2CE8F94-06EA-4253-8392-818DF55D3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120" y="2825585"/>
              <a:ext cx="1411575" cy="1253325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D678DA-B26C-4328-B01A-F0736B39382E}"/>
              </a:ext>
            </a:extLst>
          </p:cNvPr>
          <p:cNvGrpSpPr/>
          <p:nvPr/>
        </p:nvGrpSpPr>
        <p:grpSpPr>
          <a:xfrm>
            <a:off x="6995722" y="1432538"/>
            <a:ext cx="2016224" cy="1751280"/>
            <a:chOff x="7983480" y="1923397"/>
            <a:chExt cx="2688299" cy="233504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25A28CB-4959-40B0-AE06-CE4D423A3BF9}"/>
                </a:ext>
              </a:extLst>
            </p:cNvPr>
            <p:cNvGrpSpPr/>
            <p:nvPr/>
          </p:nvGrpSpPr>
          <p:grpSpPr>
            <a:xfrm>
              <a:off x="7983480" y="1923397"/>
              <a:ext cx="2688299" cy="2335040"/>
              <a:chOff x="683568" y="686944"/>
              <a:chExt cx="2016224" cy="1751280"/>
            </a:xfrm>
          </p:grpSpPr>
          <p:sp>
            <p:nvSpPr>
              <p:cNvPr id="8" name="圆角矩形 34">
                <a:extLst>
                  <a:ext uri="{FF2B5EF4-FFF2-40B4-BE49-F238E27FC236}">
                    <a16:creationId xmlns:a16="http://schemas.microsoft.com/office/drawing/2014/main" id="{99829B64-4F20-4D61-920B-F747504AAC40}"/>
                  </a:ext>
                </a:extLst>
              </p:cNvPr>
              <p:cNvSpPr/>
              <p:nvPr/>
            </p:nvSpPr>
            <p:spPr>
              <a:xfrm>
                <a:off x="683568" y="1214088"/>
                <a:ext cx="2016224" cy="122413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sz="1800" ker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9" name="TextBox 35">
                <a:extLst>
                  <a:ext uri="{FF2B5EF4-FFF2-40B4-BE49-F238E27FC236}">
                    <a16:creationId xmlns:a16="http://schemas.microsoft.com/office/drawing/2014/main" id="{B76F7046-57B8-45A8-A2CE-7E9A663EFC45}"/>
                  </a:ext>
                </a:extLst>
              </p:cNvPr>
              <p:cNvSpPr txBox="1"/>
              <p:nvPr/>
            </p:nvSpPr>
            <p:spPr>
              <a:xfrm>
                <a:off x="981904" y="686944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en-US" altLang="zh-CN" sz="1600" kern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HCVR</a:t>
                </a:r>
                <a:endParaRPr lang="zh-CN" altLang="en-US" sz="1600" kern="0" dirty="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56ABF6-1B99-4DB5-9DA2-3824A339D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51015" y="2744832"/>
              <a:ext cx="2353229" cy="1395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76BD866-6175-4E52-AF8D-FA374764C61A}"/>
              </a:ext>
            </a:extLst>
          </p:cNvPr>
          <p:cNvGrpSpPr/>
          <p:nvPr/>
        </p:nvGrpSpPr>
        <p:grpSpPr>
          <a:xfrm>
            <a:off x="2541951" y="1488268"/>
            <a:ext cx="2016224" cy="1705560"/>
            <a:chOff x="1122439" y="1971010"/>
            <a:chExt cx="2688299" cy="2274080"/>
          </a:xfrm>
        </p:grpSpPr>
        <p:sp>
          <p:nvSpPr>
            <p:cNvPr id="13" name="圆角矩形 34">
              <a:extLst>
                <a:ext uri="{FF2B5EF4-FFF2-40B4-BE49-F238E27FC236}">
                  <a16:creationId xmlns:a16="http://schemas.microsoft.com/office/drawing/2014/main" id="{B95D61C9-ABCE-43E1-9B30-92DA90E747C2}"/>
                </a:ext>
              </a:extLst>
            </p:cNvPr>
            <p:cNvSpPr/>
            <p:nvPr/>
          </p:nvSpPr>
          <p:spPr>
            <a:xfrm>
              <a:off x="1122439" y="2612909"/>
              <a:ext cx="2688299" cy="163218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 kern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4" name="TextBox 35">
              <a:extLst>
                <a:ext uri="{FF2B5EF4-FFF2-40B4-BE49-F238E27FC236}">
                  <a16:creationId xmlns:a16="http://schemas.microsoft.com/office/drawing/2014/main" id="{F7F9AC48-FB6C-4820-A8A8-F0DA6405B152}"/>
                </a:ext>
              </a:extLst>
            </p:cNvPr>
            <p:cNvSpPr txBox="1"/>
            <p:nvPr/>
          </p:nvSpPr>
          <p:spPr>
            <a:xfrm>
              <a:off x="1520220" y="1971010"/>
              <a:ext cx="1920214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 altLang="zh-CN" sz="1600" kern="0" dirty="0">
                  <a:solidFill>
                    <a:prstClr val="black"/>
                  </a:solidFill>
                  <a:latin typeface="Arial"/>
                  <a:ea typeface="微软雅黑"/>
                </a:rPr>
                <a:t>USB</a:t>
              </a:r>
              <a:r>
                <a:rPr lang="zh-CN" altLang="en-US" sz="1600" kern="0" dirty="0">
                  <a:solidFill>
                    <a:prstClr val="black"/>
                  </a:solidFill>
                  <a:latin typeface="Arial"/>
                  <a:ea typeface="微软雅黑"/>
                </a:rPr>
                <a:t>相机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768837" y="1478003"/>
            <a:ext cx="2016224" cy="1705560"/>
            <a:chOff x="4768837" y="1478003"/>
            <a:chExt cx="2016224" cy="170556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0A5236E-F649-4DAA-B3B5-D3A86D91CC84}"/>
                </a:ext>
              </a:extLst>
            </p:cNvPr>
            <p:cNvGrpSpPr/>
            <p:nvPr/>
          </p:nvGrpSpPr>
          <p:grpSpPr>
            <a:xfrm>
              <a:off x="4768837" y="1478003"/>
              <a:ext cx="2016224" cy="1705560"/>
              <a:chOff x="1122439" y="1971010"/>
              <a:chExt cx="2688299" cy="2274080"/>
            </a:xfrm>
          </p:grpSpPr>
          <p:sp>
            <p:nvSpPr>
              <p:cNvPr id="16" name="圆角矩形 34">
                <a:extLst>
                  <a:ext uri="{FF2B5EF4-FFF2-40B4-BE49-F238E27FC236}">
                    <a16:creationId xmlns:a16="http://schemas.microsoft.com/office/drawing/2014/main" id="{74498DC6-9455-48B7-9F31-EA62CAEFCE5B}"/>
                  </a:ext>
                </a:extLst>
              </p:cNvPr>
              <p:cNvSpPr/>
              <p:nvPr/>
            </p:nvSpPr>
            <p:spPr>
              <a:xfrm>
                <a:off x="1122439" y="2612909"/>
                <a:ext cx="2688299" cy="163218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sz="1800" ker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7" name="TextBox 35">
                <a:extLst>
                  <a:ext uri="{FF2B5EF4-FFF2-40B4-BE49-F238E27FC236}">
                    <a16:creationId xmlns:a16="http://schemas.microsoft.com/office/drawing/2014/main" id="{FB1D3840-B420-4C76-806F-6D88B2BB7035}"/>
                  </a:ext>
                </a:extLst>
              </p:cNvPr>
              <p:cNvSpPr txBox="1"/>
              <p:nvPr/>
            </p:nvSpPr>
            <p:spPr>
              <a:xfrm>
                <a:off x="1520220" y="1971010"/>
                <a:ext cx="1920214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zh-CN" altLang="en-US" sz="1600" kern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编码器</a:t>
                </a:r>
              </a:p>
            </p:txBody>
          </p:sp>
        </p:grp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666" y="2072775"/>
              <a:ext cx="1731174" cy="1032822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92" y="1998536"/>
            <a:ext cx="1676340" cy="114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50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E:\2017年正式工作文档\推广工作\图标库2.0\中性图标\中性 第一批&amp;第二批\第一批\IPC产品\HUM41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58" y="3194079"/>
            <a:ext cx="914401" cy="12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E:\2017年正式工作文档\推广工作\图标库2.0\中性图标\中性 第一批&amp;第二批\第一批\IPC产品\DH-IPC-HDBW4100R-V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83" y="3201539"/>
            <a:ext cx="1273048" cy="113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E:\2017年正式工作文档\推广工作\图标库2.0\中性图标\中性 第一批&amp;第二批\第一批\IPC产品\E型中枪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" y="3252866"/>
            <a:ext cx="1468439" cy="116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E:\2017年正式工作文档\推广工作\图标库2.0\中性图标\中性 第一批&amp;第二批\第一批\IPC产品\DH-IPC-HDB8331E-0185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637" y="1098278"/>
            <a:ext cx="1248522" cy="111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0602" y="1064814"/>
            <a:ext cx="1359694" cy="113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E:\2017年正式工作文档\推广工作\图标库2.0\中性图标\中性 第一批&amp;第二批\第一批\IPC产品\标枪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03" y="1098278"/>
            <a:ext cx="1612109" cy="124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E:\2017年正式工作文档\推广工作\图标库2.0\中性图标\中性 第一批&amp;第二批\第一批\IPC产品\200万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0" y="1060180"/>
            <a:ext cx="1702596" cy="128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526732" y="2342195"/>
            <a:ext cx="145247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标准枪型摄像机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765721" y="2342195"/>
            <a:ext cx="145247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标准枪型摄像机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809403" y="2342195"/>
            <a:ext cx="145247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M</a:t>
            </a:r>
            <a:r>
              <a:rPr lang="zh-CN" altLang="en-US" dirty="0"/>
              <a:t>枪</a:t>
            </a:r>
          </a:p>
        </p:txBody>
      </p:sp>
      <p:sp>
        <p:nvSpPr>
          <p:cNvPr id="23" name="标题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同轴产品图标</a:t>
            </a:r>
            <a:r>
              <a:rPr lang="en-US" altLang="zh-CN" dirty="0"/>
              <a:t>-HDCVI</a:t>
            </a:r>
            <a:endParaRPr lang="zh-CN" altLang="en-US" dirty="0"/>
          </a:p>
        </p:txBody>
      </p:sp>
      <p:sp>
        <p:nvSpPr>
          <p:cNvPr id="25" name="文本框 4"/>
          <p:cNvSpPr txBox="1"/>
          <p:nvPr/>
        </p:nvSpPr>
        <p:spPr>
          <a:xfrm>
            <a:off x="760732" y="4496624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E</a:t>
            </a:r>
            <a:r>
              <a:rPr lang="zh-CN" altLang="en-US" dirty="0"/>
              <a:t>型中枪</a:t>
            </a:r>
          </a:p>
        </p:txBody>
      </p:sp>
      <p:sp>
        <p:nvSpPr>
          <p:cNvPr id="17" name="文本框 10"/>
          <p:cNvSpPr txBox="1"/>
          <p:nvPr/>
        </p:nvSpPr>
        <p:spPr>
          <a:xfrm>
            <a:off x="5015785" y="4496624"/>
            <a:ext cx="113520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R</a:t>
            </a:r>
            <a:r>
              <a:rPr lang="zh-CN" altLang="en-US" dirty="0"/>
              <a:t>半球</a:t>
            </a:r>
          </a:p>
        </p:txBody>
      </p:sp>
      <p:sp>
        <p:nvSpPr>
          <p:cNvPr id="19" name="文本框 10"/>
          <p:cNvSpPr txBox="1"/>
          <p:nvPr/>
        </p:nvSpPr>
        <p:spPr>
          <a:xfrm>
            <a:off x="2826775" y="4496624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针孔</a:t>
            </a:r>
          </a:p>
        </p:txBody>
      </p:sp>
      <p:sp>
        <p:nvSpPr>
          <p:cNvPr id="21" name="文本框 9"/>
          <p:cNvSpPr txBox="1"/>
          <p:nvPr/>
        </p:nvSpPr>
        <p:spPr>
          <a:xfrm>
            <a:off x="6690312" y="2342195"/>
            <a:ext cx="210885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E</a:t>
            </a:r>
            <a:r>
              <a:rPr lang="zh-CN" altLang="en-US" dirty="0"/>
              <a:t>半球</a:t>
            </a:r>
          </a:p>
        </p:txBody>
      </p:sp>
    </p:spTree>
    <p:extLst>
      <p:ext uri="{BB962C8B-B14F-4D97-AF65-F5344CB8AC3E}">
        <p14:creationId xmlns:p14="http://schemas.microsoft.com/office/powerpoint/2010/main" val="624076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E:\2017年正式工作文档\推广工作\图标库2.0\中性图标\中性 第一批&amp;第二批\第一批\IPC产品\新单灯海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10" y="1873967"/>
            <a:ext cx="1131562" cy="11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2017年正式工作文档\推广工作\图标库2.0\中性图标\中性 第一批&amp;第二批\第一批\IPC产品\圈灯海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31" y="1873966"/>
            <a:ext cx="1214142" cy="115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2017年正式工作文档\推广工作\图标库2.0\中性图标\中性 第一批&amp;第二批\第一批\IPC产品\鱼眼-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88" y="1962143"/>
            <a:ext cx="1546692" cy="91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858476" y="3166687"/>
            <a:ext cx="151216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新单灯海螺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710182" y="3166687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圈灯海螺</a:t>
            </a:r>
          </a:p>
        </p:txBody>
      </p:sp>
      <p:sp>
        <p:nvSpPr>
          <p:cNvPr id="24" name="文本框 6"/>
          <p:cNvSpPr txBox="1"/>
          <p:nvPr/>
        </p:nvSpPr>
        <p:spPr>
          <a:xfrm>
            <a:off x="4151188" y="3166687"/>
            <a:ext cx="216872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鱼眼</a:t>
            </a:r>
          </a:p>
        </p:txBody>
      </p:sp>
      <p:sp>
        <p:nvSpPr>
          <p:cNvPr id="16" name="标题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同轴产品图标</a:t>
            </a:r>
            <a:r>
              <a:rPr lang="en-US" altLang="zh-CN" dirty="0"/>
              <a:t>-HDCVI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496281" y="3166687"/>
            <a:ext cx="1197529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HDCVI 4K</a:t>
            </a:r>
            <a:r>
              <a:rPr lang="zh-CN" altLang="en-US" dirty="0"/>
              <a:t>枪</a:t>
            </a:r>
            <a:endParaRPr lang="en-US" altLang="zh-CN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15" y="1858607"/>
            <a:ext cx="1443781" cy="12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31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F9593A-E451-43CF-9AC2-69671B7E41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同轴产品图标</a:t>
            </a:r>
            <a:r>
              <a:rPr lang="en-US" altLang="zh-CN" dirty="0"/>
              <a:t>-</a:t>
            </a:r>
            <a:r>
              <a:rPr lang="zh-CN" altLang="en-US" dirty="0"/>
              <a:t>编码器（更新）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0929" y="3159279"/>
            <a:ext cx="1510939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HDCVI NVS</a:t>
            </a:r>
            <a:r>
              <a:rPr lang="zh-CN" altLang="en-US" dirty="0"/>
              <a:t>编码器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2960136" y="3159279"/>
            <a:ext cx="104813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HDCVI</a:t>
            </a:r>
            <a:r>
              <a:rPr lang="zh-CN" altLang="en-US" dirty="0"/>
              <a:t>车载</a:t>
            </a:r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5212223" y="3159279"/>
            <a:ext cx="108618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USB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180713" y="3159279"/>
            <a:ext cx="1197529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USB</a:t>
            </a:r>
            <a:r>
              <a:rPr lang="zh-CN" altLang="en-US" dirty="0"/>
              <a:t>理财</a:t>
            </a:r>
            <a:endParaRPr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2" y="2083632"/>
            <a:ext cx="1546460" cy="9226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96" y="1915746"/>
            <a:ext cx="1462696" cy="100183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45" y="1970591"/>
            <a:ext cx="1265101" cy="103566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77" y="1571328"/>
            <a:ext cx="629381" cy="15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2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/>
          <p:nvPr/>
        </p:nvSpPr>
        <p:spPr>
          <a:xfrm>
            <a:off x="484887" y="2342061"/>
            <a:ext cx="176050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金融行业</a:t>
            </a:r>
            <a:r>
              <a:rPr lang="en-US" altLang="zh-CN" dirty="0"/>
              <a:t>3U</a:t>
            </a:r>
          </a:p>
        </p:txBody>
      </p:sp>
      <p:sp>
        <p:nvSpPr>
          <p:cNvPr id="4" name="文本框 6"/>
          <p:cNvSpPr txBox="1"/>
          <p:nvPr/>
        </p:nvSpPr>
        <p:spPr>
          <a:xfrm>
            <a:off x="5010726" y="2342061"/>
            <a:ext cx="124626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金融行业</a:t>
            </a:r>
            <a:r>
              <a:rPr lang="en-US" altLang="zh-CN" dirty="0"/>
              <a:t>2U</a:t>
            </a:r>
          </a:p>
        </p:txBody>
      </p:sp>
      <p:sp>
        <p:nvSpPr>
          <p:cNvPr id="5" name="文本框 7"/>
          <p:cNvSpPr txBox="1"/>
          <p:nvPr/>
        </p:nvSpPr>
        <p:spPr>
          <a:xfrm>
            <a:off x="7017659" y="2342061"/>
            <a:ext cx="135702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通用项目</a:t>
            </a:r>
            <a:r>
              <a:rPr lang="en-US" altLang="zh-CN" dirty="0"/>
              <a:t>1.5U</a:t>
            </a:r>
          </a:p>
        </p:txBody>
      </p:sp>
      <p:sp>
        <p:nvSpPr>
          <p:cNvPr id="6" name="文本框 8"/>
          <p:cNvSpPr txBox="1"/>
          <p:nvPr/>
        </p:nvSpPr>
        <p:spPr>
          <a:xfrm>
            <a:off x="484887" y="4490222"/>
            <a:ext cx="18722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通用项目</a:t>
            </a:r>
            <a:r>
              <a:rPr lang="en-US" altLang="zh-CN" dirty="0"/>
              <a:t>1U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363" y="1456921"/>
            <a:ext cx="1414557" cy="88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0800" y="1508724"/>
            <a:ext cx="1304529" cy="7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2308" y="1499016"/>
            <a:ext cx="1388912" cy="77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415" y="3594095"/>
            <a:ext cx="1506952" cy="79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6"/>
          <p:cNvSpPr txBox="1"/>
          <p:nvPr/>
        </p:nvSpPr>
        <p:spPr>
          <a:xfrm>
            <a:off x="2902219" y="2342061"/>
            <a:ext cx="124626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通用项目</a:t>
            </a:r>
            <a:r>
              <a:rPr lang="en-US" altLang="zh-CN" dirty="0"/>
              <a:t>2U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5294" y="1462590"/>
            <a:ext cx="1465629" cy="86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7"/>
          <p:cNvSpPr txBox="1"/>
          <p:nvPr/>
        </p:nvSpPr>
        <p:spPr>
          <a:xfrm>
            <a:off x="4617673" y="4490222"/>
            <a:ext cx="233988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文教卫录播一体机</a:t>
            </a:r>
            <a:r>
              <a:rPr lang="en-US" altLang="zh-CN" dirty="0"/>
              <a:t>1.5U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2865" y="3587177"/>
            <a:ext cx="1490036" cy="80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4"/>
          <p:cNvSpPr txBox="1"/>
          <p:nvPr/>
        </p:nvSpPr>
        <p:spPr>
          <a:xfrm>
            <a:off x="2792183" y="4490222"/>
            <a:ext cx="176050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行业产品</a:t>
            </a:r>
            <a:r>
              <a:rPr lang="en-US" altLang="zh-CN" dirty="0"/>
              <a:t>1U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3777" y="3578859"/>
            <a:ext cx="1712433" cy="82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同轴产品图标</a:t>
            </a:r>
            <a:r>
              <a:rPr lang="en-US" altLang="zh-CN" dirty="0"/>
              <a:t>-HCVR</a:t>
            </a:r>
            <a:r>
              <a:rPr lang="zh-CN" altLang="en-US" dirty="0"/>
              <a:t>（项目）</a:t>
            </a:r>
          </a:p>
        </p:txBody>
      </p:sp>
    </p:spTree>
    <p:extLst>
      <p:ext uri="{BB962C8B-B14F-4D97-AF65-F5344CB8AC3E}">
        <p14:creationId xmlns:p14="http://schemas.microsoft.com/office/powerpoint/2010/main" val="964699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/>
          <p:nvPr/>
        </p:nvSpPr>
        <p:spPr>
          <a:xfrm>
            <a:off x="5645000" y="3186273"/>
            <a:ext cx="222199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HCVR</a:t>
            </a:r>
            <a:r>
              <a:rPr lang="zh-CN" altLang="en-US" dirty="0"/>
              <a:t>分销</a:t>
            </a:r>
            <a:r>
              <a:rPr lang="en-US" altLang="zh-CN" dirty="0"/>
              <a:t>1U/COMPAT</a:t>
            </a:r>
            <a:endParaRPr lang="zh-CN" altLang="en-US" dirty="0"/>
          </a:p>
        </p:txBody>
      </p:sp>
      <p:sp>
        <p:nvSpPr>
          <p:cNvPr id="4" name="文本框 6"/>
          <p:cNvSpPr txBox="1"/>
          <p:nvPr/>
        </p:nvSpPr>
        <p:spPr>
          <a:xfrm>
            <a:off x="3728606" y="3186273"/>
            <a:ext cx="158964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HCVR</a:t>
            </a:r>
            <a:r>
              <a:rPr lang="zh-CN" altLang="en-US" dirty="0"/>
              <a:t>分销</a:t>
            </a:r>
            <a:r>
              <a:rPr lang="en-US" altLang="zh-CN" dirty="0"/>
              <a:t>1.5U</a:t>
            </a:r>
            <a:endParaRPr lang="zh-CN" altLang="en-US" dirty="0"/>
          </a:p>
        </p:txBody>
      </p:sp>
      <p:sp>
        <p:nvSpPr>
          <p:cNvPr id="5" name="文本框 7"/>
          <p:cNvSpPr txBox="1"/>
          <p:nvPr/>
        </p:nvSpPr>
        <p:spPr>
          <a:xfrm>
            <a:off x="1631549" y="3186273"/>
            <a:ext cx="136589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HCVR</a:t>
            </a:r>
            <a:r>
              <a:rPr lang="zh-CN" altLang="en-US" dirty="0"/>
              <a:t>分销</a:t>
            </a:r>
            <a:r>
              <a:rPr lang="en-US" altLang="zh-CN" dirty="0"/>
              <a:t>2U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57" y="2181201"/>
            <a:ext cx="1661715" cy="8954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51" y="2211049"/>
            <a:ext cx="1618262" cy="8270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54" y="2171992"/>
            <a:ext cx="1597114" cy="91659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同轴产品图标</a:t>
            </a:r>
            <a:r>
              <a:rPr lang="en-US" altLang="zh-CN" dirty="0"/>
              <a:t>-HCVR</a:t>
            </a:r>
            <a:r>
              <a:rPr lang="zh-CN" altLang="en-US" dirty="0"/>
              <a:t>（分销）</a:t>
            </a:r>
          </a:p>
        </p:txBody>
      </p:sp>
    </p:spTree>
    <p:extLst>
      <p:ext uri="{BB962C8B-B14F-4D97-AF65-F5344CB8AC3E}">
        <p14:creationId xmlns:p14="http://schemas.microsoft.com/office/powerpoint/2010/main" val="1586884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存储产品图标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8E6B425-BEF5-4612-8BD3-6AE0AB8B9127}"/>
              </a:ext>
            </a:extLst>
          </p:cNvPr>
          <p:cNvGrpSpPr/>
          <p:nvPr/>
        </p:nvGrpSpPr>
        <p:grpSpPr>
          <a:xfrm>
            <a:off x="271356" y="866697"/>
            <a:ext cx="3983407" cy="1684835"/>
            <a:chOff x="596781" y="2456330"/>
            <a:chExt cx="5842046" cy="2615822"/>
          </a:xfrm>
        </p:grpSpPr>
        <p:grpSp>
          <p:nvGrpSpPr>
            <p:cNvPr id="38" name="组合 37"/>
            <p:cNvGrpSpPr/>
            <p:nvPr/>
          </p:nvGrpSpPr>
          <p:grpSpPr>
            <a:xfrm>
              <a:off x="596781" y="2456330"/>
              <a:ext cx="2688299" cy="2329808"/>
              <a:chOff x="3563888" y="690868"/>
              <a:chExt cx="2016224" cy="1747356"/>
            </a:xfrm>
          </p:grpSpPr>
          <p:sp>
            <p:nvSpPr>
              <p:cNvPr id="40" name="圆角矩形 39"/>
              <p:cNvSpPr/>
              <p:nvPr/>
            </p:nvSpPr>
            <p:spPr>
              <a:xfrm>
                <a:off x="3563888" y="1214088"/>
                <a:ext cx="2016224" cy="1224136"/>
              </a:xfrm>
              <a:prstGeom prst="roundRect">
                <a:avLst/>
              </a:prstGeom>
              <a:noFill/>
              <a:ln>
                <a:solidFill>
                  <a:srgbClr val="3BA9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sz="1800" ker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51920" y="690868"/>
                <a:ext cx="1440160" cy="394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en-US" altLang="zh-CN" sz="1600" kern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NVR</a:t>
                </a:r>
                <a:endParaRPr lang="zh-CN" altLang="en-US" sz="1600" kern="0" dirty="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3750528" y="2456330"/>
              <a:ext cx="2688299" cy="2329808"/>
              <a:chOff x="6444208" y="690868"/>
              <a:chExt cx="2016224" cy="1747356"/>
            </a:xfrm>
          </p:grpSpPr>
          <p:sp>
            <p:nvSpPr>
              <p:cNvPr id="45" name="圆角矩形 44"/>
              <p:cNvSpPr/>
              <p:nvPr/>
            </p:nvSpPr>
            <p:spPr>
              <a:xfrm>
                <a:off x="6444208" y="1214088"/>
                <a:ext cx="2016224" cy="1224136"/>
              </a:xfrm>
              <a:prstGeom prst="roundRect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sz="1800" ker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732239" y="690868"/>
                <a:ext cx="1440160" cy="394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zh-CN" altLang="en-US" sz="1600" kern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云</a:t>
                </a:r>
                <a:r>
                  <a:rPr lang="en-US" altLang="zh-CN" sz="1600" kern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&amp;EVS</a:t>
                </a:r>
                <a:endParaRPr lang="zh-CN" altLang="en-US" sz="1600" kern="0" dirty="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</p:grp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189" y="3243270"/>
              <a:ext cx="2357483" cy="145355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549" y="2767896"/>
              <a:ext cx="2304256" cy="2304256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61706F-F588-4EBE-BC09-3B69B95D195C}"/>
              </a:ext>
            </a:extLst>
          </p:cNvPr>
          <p:cNvGrpSpPr/>
          <p:nvPr/>
        </p:nvGrpSpPr>
        <p:grpSpPr>
          <a:xfrm>
            <a:off x="4642443" y="838191"/>
            <a:ext cx="1887928" cy="1574216"/>
            <a:chOff x="864068" y="3622554"/>
            <a:chExt cx="2517237" cy="20989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44A2DC3A-0867-40D2-9AF6-C961EC2BC2A2}"/>
                </a:ext>
              </a:extLst>
            </p:cNvPr>
            <p:cNvGrpSpPr/>
            <p:nvPr/>
          </p:nvGrpSpPr>
          <p:grpSpPr>
            <a:xfrm>
              <a:off x="864068" y="3622554"/>
              <a:ext cx="2517237" cy="2098954"/>
              <a:chOff x="683568" y="686944"/>
              <a:chExt cx="2016224" cy="1751280"/>
            </a:xfrm>
          </p:grpSpPr>
          <p:sp>
            <p:nvSpPr>
              <p:cNvPr id="16" name="圆角矩形 34">
                <a:extLst>
                  <a:ext uri="{FF2B5EF4-FFF2-40B4-BE49-F238E27FC236}">
                    <a16:creationId xmlns:a16="http://schemas.microsoft.com/office/drawing/2014/main" id="{383B35A4-CDF6-46F1-B605-EB4D42997E6D}"/>
                  </a:ext>
                </a:extLst>
              </p:cNvPr>
              <p:cNvSpPr/>
              <p:nvPr/>
            </p:nvSpPr>
            <p:spPr>
              <a:xfrm>
                <a:off x="683568" y="1214088"/>
                <a:ext cx="2016224" cy="122413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sz="1800" ker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TextBox 35">
                <a:extLst>
                  <a:ext uri="{FF2B5EF4-FFF2-40B4-BE49-F238E27FC236}">
                    <a16:creationId xmlns:a16="http://schemas.microsoft.com/office/drawing/2014/main" id="{C4CC2B9A-1209-4B85-9B57-4DD8C0A82EDD}"/>
                  </a:ext>
                </a:extLst>
              </p:cNvPr>
              <p:cNvSpPr txBox="1"/>
              <p:nvPr/>
            </p:nvSpPr>
            <p:spPr>
              <a:xfrm>
                <a:off x="981904" y="686944"/>
                <a:ext cx="1440160" cy="376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zh-CN" altLang="en-US" sz="1600" kern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手持</a:t>
                </a:r>
              </a:p>
            </p:txBody>
          </p:sp>
        </p:grpSp>
        <p:pic>
          <p:nvPicPr>
            <p:cNvPr id="27" name="Picture 33" descr="C:\Users\Daniel\Desktop\20161209新增图标需求\终稿\手持\MPT300.png">
              <a:extLst>
                <a:ext uri="{FF2B5EF4-FFF2-40B4-BE49-F238E27FC236}">
                  <a16:creationId xmlns:a16="http://schemas.microsoft.com/office/drawing/2014/main" id="{9886CD00-97D6-4660-8D55-634DD50718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2436" y="4296569"/>
              <a:ext cx="786230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4F4361B-945B-4936-A739-DCEFCF65ADEE}"/>
              </a:ext>
            </a:extLst>
          </p:cNvPr>
          <p:cNvGrpSpPr/>
          <p:nvPr/>
        </p:nvGrpSpPr>
        <p:grpSpPr>
          <a:xfrm>
            <a:off x="6727065" y="833614"/>
            <a:ext cx="1887928" cy="1570688"/>
            <a:chOff x="4505071" y="3644684"/>
            <a:chExt cx="2517237" cy="2094251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1BBB73A6-A014-4679-AAD0-072418126F24}"/>
                </a:ext>
              </a:extLst>
            </p:cNvPr>
            <p:cNvGrpSpPr/>
            <p:nvPr/>
          </p:nvGrpSpPr>
          <p:grpSpPr>
            <a:xfrm>
              <a:off x="4505071" y="3644684"/>
              <a:ext cx="2517237" cy="2094251"/>
              <a:chOff x="3563888" y="690868"/>
              <a:chExt cx="2016224" cy="1747356"/>
            </a:xfrm>
          </p:grpSpPr>
          <p:sp>
            <p:nvSpPr>
              <p:cNvPr id="22" name="圆角矩形 39">
                <a:extLst>
                  <a:ext uri="{FF2B5EF4-FFF2-40B4-BE49-F238E27FC236}">
                    <a16:creationId xmlns:a16="http://schemas.microsoft.com/office/drawing/2014/main" id="{FFDC4C5B-EB9D-495B-A1E5-3E604DED717F}"/>
                  </a:ext>
                </a:extLst>
              </p:cNvPr>
              <p:cNvSpPr/>
              <p:nvPr/>
            </p:nvSpPr>
            <p:spPr>
              <a:xfrm>
                <a:off x="3563888" y="1214088"/>
                <a:ext cx="2016224" cy="1224136"/>
              </a:xfrm>
              <a:prstGeom prst="roundRect">
                <a:avLst/>
              </a:prstGeom>
              <a:noFill/>
              <a:ln>
                <a:solidFill>
                  <a:srgbClr val="3BA9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sz="1800" ker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3" name="TextBox 40">
                <a:extLst>
                  <a:ext uri="{FF2B5EF4-FFF2-40B4-BE49-F238E27FC236}">
                    <a16:creationId xmlns:a16="http://schemas.microsoft.com/office/drawing/2014/main" id="{96BF1A10-39DB-48F1-957B-C088D5B1B1D8}"/>
                  </a:ext>
                </a:extLst>
              </p:cNvPr>
              <p:cNvSpPr txBox="1"/>
              <p:nvPr/>
            </p:nvSpPr>
            <p:spPr>
              <a:xfrm>
                <a:off x="3851920" y="690868"/>
                <a:ext cx="1440160" cy="376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zh-CN" altLang="en-US" sz="1600" kern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车载</a:t>
                </a:r>
              </a:p>
            </p:txBody>
          </p:sp>
        </p:grpSp>
        <p:pic>
          <p:nvPicPr>
            <p:cNvPr id="28" name="Picture 855">
              <a:extLst>
                <a:ext uri="{FF2B5EF4-FFF2-40B4-BE49-F238E27FC236}">
                  <a16:creationId xmlns:a16="http://schemas.microsoft.com/office/drawing/2014/main" id="{D2A88033-33E9-4200-9B1B-EFEE9AA09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29825" y="4413896"/>
              <a:ext cx="2067730" cy="1182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4D92E71-2E38-4897-920F-31E39AEBD3AD}"/>
              </a:ext>
            </a:extLst>
          </p:cNvPr>
          <p:cNvGrpSpPr/>
          <p:nvPr/>
        </p:nvGrpSpPr>
        <p:grpSpPr>
          <a:xfrm>
            <a:off x="2394288" y="2683371"/>
            <a:ext cx="1887928" cy="1570688"/>
            <a:chOff x="8146075" y="3644684"/>
            <a:chExt cx="2517237" cy="2094251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A3939CE1-0357-4ABA-88EF-4BDDA2F2269C}"/>
                </a:ext>
              </a:extLst>
            </p:cNvPr>
            <p:cNvGrpSpPr/>
            <p:nvPr/>
          </p:nvGrpSpPr>
          <p:grpSpPr>
            <a:xfrm>
              <a:off x="8146075" y="3644684"/>
              <a:ext cx="2517237" cy="2094251"/>
              <a:chOff x="6444208" y="690868"/>
              <a:chExt cx="2016224" cy="1747356"/>
            </a:xfrm>
          </p:grpSpPr>
          <p:sp>
            <p:nvSpPr>
              <p:cNvPr id="25" name="圆角矩形 44">
                <a:extLst>
                  <a:ext uri="{FF2B5EF4-FFF2-40B4-BE49-F238E27FC236}">
                    <a16:creationId xmlns:a16="http://schemas.microsoft.com/office/drawing/2014/main" id="{FBAA93E7-682A-45EA-BD33-23BBD1EBF772}"/>
                  </a:ext>
                </a:extLst>
              </p:cNvPr>
              <p:cNvSpPr/>
              <p:nvPr/>
            </p:nvSpPr>
            <p:spPr>
              <a:xfrm>
                <a:off x="6444208" y="1214088"/>
                <a:ext cx="2016224" cy="1224136"/>
              </a:xfrm>
              <a:prstGeom prst="roundRect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sz="1800" ker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6" name="TextBox 45">
                <a:extLst>
                  <a:ext uri="{FF2B5EF4-FFF2-40B4-BE49-F238E27FC236}">
                    <a16:creationId xmlns:a16="http://schemas.microsoft.com/office/drawing/2014/main" id="{8B5FF480-7ACA-4AED-B6C6-60888967E268}"/>
                  </a:ext>
                </a:extLst>
              </p:cNvPr>
              <p:cNvSpPr txBox="1"/>
              <p:nvPr/>
            </p:nvSpPr>
            <p:spPr>
              <a:xfrm>
                <a:off x="6732239" y="690868"/>
                <a:ext cx="1440160" cy="376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zh-CN" altLang="en-US" sz="1600" kern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司法审讯</a:t>
                </a:r>
              </a:p>
            </p:txBody>
          </p:sp>
        </p:grpSp>
        <p:pic>
          <p:nvPicPr>
            <p:cNvPr id="29" name="Picture 41" descr="C:\Users\Daniel\Desktop\20161209新增图标需求\终稿\司法审讯\司法审讯-04.png">
              <a:extLst>
                <a:ext uri="{FF2B5EF4-FFF2-40B4-BE49-F238E27FC236}">
                  <a16:creationId xmlns:a16="http://schemas.microsoft.com/office/drawing/2014/main" id="{685554A4-4B04-42F0-AE79-21CDFBBAB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406" y="4361038"/>
              <a:ext cx="1656573" cy="1288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DF70CC4-89DA-4005-8B89-CB17FBFF5237}"/>
              </a:ext>
            </a:extLst>
          </p:cNvPr>
          <p:cNvGrpSpPr/>
          <p:nvPr/>
        </p:nvGrpSpPr>
        <p:grpSpPr>
          <a:xfrm>
            <a:off x="4642443" y="2710866"/>
            <a:ext cx="1887928" cy="1570688"/>
            <a:chOff x="8914910" y="3597347"/>
            <a:chExt cx="2517237" cy="2094251"/>
          </a:xfrm>
        </p:grpSpPr>
        <p:sp>
          <p:nvSpPr>
            <p:cNvPr id="39" name="圆角矩形 44">
              <a:extLst>
                <a:ext uri="{FF2B5EF4-FFF2-40B4-BE49-F238E27FC236}">
                  <a16:creationId xmlns:a16="http://schemas.microsoft.com/office/drawing/2014/main" id="{1A15E80D-FF41-42F6-BAAF-AF0820E85FA6}"/>
                </a:ext>
              </a:extLst>
            </p:cNvPr>
            <p:cNvSpPr/>
            <p:nvPr/>
          </p:nvSpPr>
          <p:spPr>
            <a:xfrm>
              <a:off x="8914910" y="4224440"/>
              <a:ext cx="2517237" cy="1467158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 kern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42" name="TextBox 45">
              <a:extLst>
                <a:ext uri="{FF2B5EF4-FFF2-40B4-BE49-F238E27FC236}">
                  <a16:creationId xmlns:a16="http://schemas.microsoft.com/office/drawing/2014/main" id="{7F0326CA-F221-4972-AE71-3BDAB946985F}"/>
                </a:ext>
              </a:extLst>
            </p:cNvPr>
            <p:cNvSpPr txBox="1"/>
            <p:nvPr/>
          </p:nvSpPr>
          <p:spPr>
            <a:xfrm>
              <a:off x="9274514" y="3597347"/>
              <a:ext cx="1798026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kern="0" dirty="0">
                  <a:solidFill>
                    <a:prstClr val="black"/>
                  </a:solidFill>
                  <a:latin typeface="Arial"/>
                  <a:ea typeface="微软雅黑"/>
                </a:rPr>
                <a:t>音频</a:t>
              </a:r>
            </a:p>
          </p:txBody>
        </p:sp>
        <p:pic>
          <p:nvPicPr>
            <p:cNvPr id="44" name="内容占位符 5">
              <a:extLst>
                <a:ext uri="{FF2B5EF4-FFF2-40B4-BE49-F238E27FC236}">
                  <a16:creationId xmlns:a16="http://schemas.microsoft.com/office/drawing/2014/main" id="{B9E90D81-AE8A-4417-9BEB-2873E701F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0931" y="4433920"/>
              <a:ext cx="1332526" cy="1048194"/>
            </a:xfrm>
            <a:prstGeom prst="rect">
              <a:avLst/>
            </a:prstGeom>
          </p:spPr>
        </p:pic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B4E03A44-31D9-4758-8D30-ACDE95946D74}"/>
              </a:ext>
            </a:extLst>
          </p:cNvPr>
          <p:cNvGrpSpPr/>
          <p:nvPr/>
        </p:nvGrpSpPr>
        <p:grpSpPr>
          <a:xfrm>
            <a:off x="216448" y="2715442"/>
            <a:ext cx="1887928" cy="1574216"/>
            <a:chOff x="683568" y="686944"/>
            <a:chExt cx="2016224" cy="1751280"/>
          </a:xfrm>
        </p:grpSpPr>
        <p:sp>
          <p:nvSpPr>
            <p:cNvPr id="50" name="圆角矩形 34">
              <a:extLst>
                <a:ext uri="{FF2B5EF4-FFF2-40B4-BE49-F238E27FC236}">
                  <a16:creationId xmlns:a16="http://schemas.microsoft.com/office/drawing/2014/main" id="{43B4DF96-C7FD-4FB9-878F-378C768816BA}"/>
                </a:ext>
              </a:extLst>
            </p:cNvPr>
            <p:cNvSpPr/>
            <p:nvPr/>
          </p:nvSpPr>
          <p:spPr>
            <a:xfrm>
              <a:off x="683568" y="1214088"/>
              <a:ext cx="2016224" cy="122413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 kern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51" name="TextBox 35">
              <a:extLst>
                <a:ext uri="{FF2B5EF4-FFF2-40B4-BE49-F238E27FC236}">
                  <a16:creationId xmlns:a16="http://schemas.microsoft.com/office/drawing/2014/main" id="{4BCC343E-2EBD-4F89-953F-2B40B5A95888}"/>
                </a:ext>
              </a:extLst>
            </p:cNvPr>
            <p:cNvSpPr txBox="1"/>
            <p:nvPr/>
          </p:nvSpPr>
          <p:spPr>
            <a:xfrm>
              <a:off x="981904" y="686944"/>
              <a:ext cx="1440160" cy="376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 altLang="zh-CN" sz="1600" kern="0" dirty="0">
                  <a:solidFill>
                    <a:prstClr val="black"/>
                  </a:solidFill>
                  <a:latin typeface="Arial"/>
                  <a:ea typeface="微软雅黑"/>
                </a:rPr>
                <a:t>ATM</a:t>
              </a:r>
              <a:endParaRPr lang="zh-CN" altLang="en-US" sz="1600" kern="0" dirty="0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709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45686" y="4482923"/>
            <a:ext cx="1041508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1" sz="11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NVR3-1U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65330" y="4482923"/>
            <a:ext cx="1328027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1" sz="11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NVR1-1.5U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32891" y="2331175"/>
            <a:ext cx="1041508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1" sz="11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NVR4-2U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10113" y="4482923"/>
            <a:ext cx="1872208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1" sz="11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NVR2-1U COMPAT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72668" y="2331175"/>
            <a:ext cx="1041508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1" sz="11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NVR5-3U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04168" y="2331175"/>
            <a:ext cx="1041508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1" sz="11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NVR6-4U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36" y="3417755"/>
            <a:ext cx="1707713" cy="920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97" y="3411060"/>
            <a:ext cx="1778480" cy="9394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13" y="3427054"/>
            <a:ext cx="1765762" cy="90242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51" y="1101777"/>
            <a:ext cx="1742685" cy="10001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22" y="1063919"/>
            <a:ext cx="1769441" cy="10909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36" y="1121364"/>
            <a:ext cx="1636511" cy="1048439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存储产品图标</a:t>
            </a:r>
            <a:r>
              <a:rPr lang="en-US" altLang="zh-CN" dirty="0"/>
              <a:t>-NVR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7197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存储产品图标</a:t>
            </a:r>
            <a:r>
              <a:rPr lang="en-US" altLang="zh-CN" dirty="0"/>
              <a:t>-NVR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3" y="1752132"/>
            <a:ext cx="1569923" cy="11886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4" y="1926066"/>
            <a:ext cx="1502049" cy="9507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26" y="1833820"/>
            <a:ext cx="1714564" cy="11069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453" y="1856509"/>
            <a:ext cx="1847083" cy="10842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8838EEE-7B2B-4C78-A398-63D904FD46F2}"/>
              </a:ext>
            </a:extLst>
          </p:cNvPr>
          <p:cNvSpPr txBox="1"/>
          <p:nvPr/>
        </p:nvSpPr>
        <p:spPr>
          <a:xfrm>
            <a:off x="738802" y="3164254"/>
            <a:ext cx="1510939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100" dirty="0">
                <a:latin typeface="Microsoft YaHei" charset="-122"/>
                <a:ea typeface="Microsoft YaHei" charset="-122"/>
                <a:cs typeface="Microsoft YaHei" charset="-122"/>
              </a:rPr>
              <a:t>IVSS724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2AB89DC-9A74-4861-8626-18FC99E91AA4}"/>
              </a:ext>
            </a:extLst>
          </p:cNvPr>
          <p:cNvSpPr txBox="1"/>
          <p:nvPr/>
        </p:nvSpPr>
        <p:spPr>
          <a:xfrm>
            <a:off x="2859323" y="3164254"/>
            <a:ext cx="1048130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100" dirty="0">
                <a:latin typeface="Microsoft YaHei" charset="-122"/>
                <a:ea typeface="Microsoft YaHei" charset="-122"/>
                <a:cs typeface="Microsoft YaHei" charset="-122"/>
              </a:rPr>
              <a:t>IVSS716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011408-B725-410D-9D25-57ACCBF4B1CC}"/>
              </a:ext>
            </a:extLst>
          </p:cNvPr>
          <p:cNvSpPr txBox="1"/>
          <p:nvPr/>
        </p:nvSpPr>
        <p:spPr>
          <a:xfrm>
            <a:off x="5111410" y="3164254"/>
            <a:ext cx="1086181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100" dirty="0">
                <a:latin typeface="Microsoft YaHei" charset="-122"/>
                <a:ea typeface="Microsoft YaHei" charset="-122"/>
                <a:cs typeface="Microsoft YaHei" charset="-122"/>
              </a:rPr>
              <a:t>IVSS712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7992AB6-8F1F-476C-8992-D19B8E2E9CA6}"/>
              </a:ext>
            </a:extLst>
          </p:cNvPr>
          <p:cNvSpPr txBox="1"/>
          <p:nvPr/>
        </p:nvSpPr>
        <p:spPr>
          <a:xfrm>
            <a:off x="7072229" y="3164254"/>
            <a:ext cx="1197529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100" dirty="0">
                <a:latin typeface="Microsoft YaHei" charset="-122"/>
                <a:ea typeface="Microsoft YaHei" charset="-122"/>
                <a:cs typeface="Microsoft YaHei" charset="-122"/>
              </a:rPr>
              <a:t>IVSS708</a:t>
            </a:r>
          </a:p>
        </p:txBody>
      </p:sp>
    </p:spTree>
    <p:extLst>
      <p:ext uri="{BB962C8B-B14F-4D97-AF65-F5344CB8AC3E}">
        <p14:creationId xmlns:p14="http://schemas.microsoft.com/office/powerpoint/2010/main" val="654465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niel\Desktop\图标-PNG\存储产品-大盘位-PNG\存储产品-大盘位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25943" r="8965" b="24243"/>
          <a:stretch/>
        </p:blipFill>
        <p:spPr bwMode="auto">
          <a:xfrm>
            <a:off x="4938902" y="1204474"/>
            <a:ext cx="1494588" cy="92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Daniel\Desktop\图标-PNG\存储产品-大盘位-PNG\存储产品-大盘位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23581" r="10085" b="23997"/>
          <a:stretch/>
        </p:blipFill>
        <p:spPr bwMode="auto">
          <a:xfrm>
            <a:off x="7113539" y="1191717"/>
            <a:ext cx="1436008" cy="95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2626698" y="2343202"/>
            <a:ext cx="1807769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latin typeface="微软雅黑"/>
                <a:ea typeface="微软雅黑"/>
              </a:rPr>
              <a:t>云存储数据存储节点</a:t>
            </a:r>
            <a:r>
              <a:rPr lang="en-US" altLang="zh-CN" sz="1200" dirty="0">
                <a:latin typeface="微软雅黑"/>
                <a:ea typeface="微软雅黑"/>
              </a:rPr>
              <a:t>2</a:t>
            </a:r>
            <a:endParaRPr lang="zh-CN" altLang="en-US" sz="1200" dirty="0">
              <a:latin typeface="微软雅黑"/>
              <a:ea typeface="微软雅黑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8921" y="2343202"/>
            <a:ext cx="184572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latin typeface="微软雅黑"/>
                <a:ea typeface="微软雅黑"/>
              </a:rPr>
              <a:t>云存储数据存储节点</a:t>
            </a:r>
            <a:r>
              <a:rPr lang="en-US" altLang="zh-CN" sz="1200" dirty="0">
                <a:latin typeface="微软雅黑"/>
                <a:ea typeface="微软雅黑"/>
              </a:rPr>
              <a:t>1</a:t>
            </a:r>
            <a:endParaRPr lang="zh-CN" altLang="en-US" sz="1200" dirty="0">
              <a:latin typeface="微软雅黑"/>
              <a:ea typeface="微软雅黑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42875" y="4501847"/>
            <a:ext cx="181620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latin typeface="微软雅黑"/>
                <a:ea typeface="微软雅黑"/>
              </a:rPr>
              <a:t>云存储元数据服务器</a:t>
            </a:r>
          </a:p>
        </p:txBody>
      </p:sp>
      <p:sp>
        <p:nvSpPr>
          <p:cNvPr id="15" name="矩形 14"/>
          <p:cNvSpPr/>
          <p:nvPr/>
        </p:nvSpPr>
        <p:spPr>
          <a:xfrm>
            <a:off x="601463" y="4501847"/>
            <a:ext cx="143124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latin typeface="微软雅黑"/>
                <a:ea typeface="微软雅黑"/>
              </a:rPr>
              <a:t>云计算一体机</a:t>
            </a:r>
          </a:p>
        </p:txBody>
      </p:sp>
      <p:sp>
        <p:nvSpPr>
          <p:cNvPr id="16" name="矩形 15"/>
          <p:cNvSpPr/>
          <p:nvPr/>
        </p:nvSpPr>
        <p:spPr>
          <a:xfrm>
            <a:off x="6538509" y="2343202"/>
            <a:ext cx="260549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en-US" altLang="zh-CN" sz="1200" dirty="0">
                <a:latin typeface="微软雅黑"/>
                <a:ea typeface="微软雅黑"/>
              </a:rPr>
              <a:t>EVS7</a:t>
            </a:r>
            <a:r>
              <a:rPr lang="zh-CN" altLang="en-US" sz="1200" dirty="0">
                <a:latin typeface="微软雅黑"/>
                <a:ea typeface="微软雅黑"/>
              </a:rPr>
              <a:t>系</a:t>
            </a:r>
            <a:r>
              <a:rPr lang="en-US" altLang="zh-CN" sz="1200" dirty="0">
                <a:latin typeface="微软雅黑"/>
                <a:ea typeface="微软雅黑"/>
              </a:rPr>
              <a:t>-4U</a:t>
            </a:r>
            <a:endParaRPr lang="zh-CN" altLang="en-US" sz="1200" dirty="0">
              <a:latin typeface="微软雅黑"/>
              <a:ea typeface="微软雅黑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49993" y="2343202"/>
            <a:ext cx="250668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en-US" altLang="zh-CN" sz="1200" dirty="0">
                <a:latin typeface="微软雅黑"/>
                <a:ea typeface="微软雅黑"/>
              </a:rPr>
              <a:t>EVS5</a:t>
            </a:r>
            <a:r>
              <a:rPr lang="zh-CN" altLang="en-US" sz="1200" dirty="0">
                <a:latin typeface="微软雅黑"/>
                <a:ea typeface="微软雅黑"/>
              </a:rPr>
              <a:t>系</a:t>
            </a:r>
            <a:r>
              <a:rPr lang="en-US" altLang="zh-CN" sz="1200" dirty="0">
                <a:latin typeface="微软雅黑"/>
                <a:ea typeface="微软雅黑"/>
              </a:rPr>
              <a:t>-3U</a:t>
            </a:r>
            <a:endParaRPr lang="zh-CN" altLang="en-US" sz="1200" dirty="0">
              <a:latin typeface="微软雅黑"/>
              <a:ea typeface="微软雅黑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37297" y="4501847"/>
            <a:ext cx="103904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latin typeface="微软雅黑"/>
                <a:ea typeface="微软雅黑"/>
              </a:rPr>
              <a:t>短信猫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21" y="1161783"/>
            <a:ext cx="1491586" cy="10375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1" y="1075645"/>
            <a:ext cx="1460945" cy="12683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25" y="3613167"/>
            <a:ext cx="1646021" cy="78679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8" y="3591922"/>
            <a:ext cx="1447241" cy="8437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69" y="3578750"/>
            <a:ext cx="830188" cy="879023"/>
          </a:xfrm>
          <a:prstGeom prst="rect">
            <a:avLst/>
          </a:prstGeom>
        </p:spPr>
      </p:pic>
      <p:sp>
        <p:nvSpPr>
          <p:cNvPr id="24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存储产品图标</a:t>
            </a:r>
            <a:r>
              <a:rPr lang="en-US" altLang="zh-CN" dirty="0"/>
              <a:t>-</a:t>
            </a:r>
            <a:r>
              <a:rPr lang="zh-CN" altLang="en-US" dirty="0"/>
              <a:t>云</a:t>
            </a:r>
            <a:r>
              <a:rPr lang="en-US" altLang="zh-CN" dirty="0"/>
              <a:t>&amp;EVS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3718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前端产品图标库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99D611C-1450-4990-BD69-6337E5F501D3}"/>
              </a:ext>
            </a:extLst>
          </p:cNvPr>
          <p:cNvGrpSpPr/>
          <p:nvPr/>
        </p:nvGrpSpPr>
        <p:grpSpPr>
          <a:xfrm>
            <a:off x="4731308" y="2713785"/>
            <a:ext cx="2016224" cy="1701636"/>
            <a:chOff x="4731308" y="2713785"/>
            <a:chExt cx="2016224" cy="1701636"/>
          </a:xfrm>
        </p:grpSpPr>
        <p:sp>
          <p:nvSpPr>
            <p:cNvPr id="22" name="圆角矩形 39"/>
            <p:cNvSpPr/>
            <p:nvPr/>
          </p:nvSpPr>
          <p:spPr>
            <a:xfrm>
              <a:off x="4731308" y="3191285"/>
              <a:ext cx="2016224" cy="1224136"/>
            </a:xfrm>
            <a:prstGeom prst="roundRect">
              <a:avLst/>
            </a:prstGeom>
            <a:noFill/>
            <a:ln>
              <a:solidFill>
                <a:srgbClr val="3BA9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23" name="TextBox 40"/>
            <p:cNvSpPr txBox="1"/>
            <p:nvPr/>
          </p:nvSpPr>
          <p:spPr>
            <a:xfrm>
              <a:off x="5019340" y="2713785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防腐防爆</a:t>
              </a: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974" y="3250188"/>
              <a:ext cx="972892" cy="10772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BB62D32-4424-4297-8992-6B7B43055151}"/>
              </a:ext>
            </a:extLst>
          </p:cNvPr>
          <p:cNvGrpSpPr/>
          <p:nvPr/>
        </p:nvGrpSpPr>
        <p:grpSpPr>
          <a:xfrm>
            <a:off x="881743" y="921785"/>
            <a:ext cx="1693233" cy="1511173"/>
            <a:chOff x="745002" y="1122406"/>
            <a:chExt cx="2688299" cy="2268848"/>
          </a:xfrm>
        </p:grpSpPr>
        <p:sp>
          <p:nvSpPr>
            <p:cNvPr id="40" name="圆角矩形 39"/>
            <p:cNvSpPr/>
            <p:nvPr/>
          </p:nvSpPr>
          <p:spPr>
            <a:xfrm>
              <a:off x="745002" y="1759073"/>
              <a:ext cx="2688299" cy="1632181"/>
            </a:xfrm>
            <a:prstGeom prst="roundRect">
              <a:avLst/>
            </a:prstGeom>
            <a:noFill/>
            <a:ln>
              <a:solidFill>
                <a:srgbClr val="3BA9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29046" y="1122406"/>
              <a:ext cx="1920213" cy="50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 altLang="zh-CN" sz="1600" dirty="0">
                  <a:solidFill>
                    <a:prstClr val="black"/>
                  </a:solidFill>
                  <a:latin typeface="Arial"/>
                  <a:ea typeface="微软雅黑"/>
                </a:rPr>
                <a:t>IPC</a:t>
              </a:r>
              <a:endParaRPr lang="zh-CN" altLang="en-US" sz="1600" dirty="0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9" y="1965754"/>
              <a:ext cx="1681120" cy="1267236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C6F13CD-A57E-4136-8993-E548A2A791E8}"/>
              </a:ext>
            </a:extLst>
          </p:cNvPr>
          <p:cNvGrpSpPr/>
          <p:nvPr/>
        </p:nvGrpSpPr>
        <p:grpSpPr>
          <a:xfrm>
            <a:off x="231388" y="2727632"/>
            <a:ext cx="1872801" cy="1673944"/>
            <a:chOff x="231388" y="2727632"/>
            <a:chExt cx="1872801" cy="1673944"/>
          </a:xfrm>
        </p:grpSpPr>
        <p:sp>
          <p:nvSpPr>
            <p:cNvPr id="45" name="圆角矩形 44"/>
            <p:cNvSpPr/>
            <p:nvPr/>
          </p:nvSpPr>
          <p:spPr>
            <a:xfrm>
              <a:off x="231388" y="3197362"/>
              <a:ext cx="1872801" cy="1204214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98931" y="2727632"/>
              <a:ext cx="13377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热成像</a:t>
              </a: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57" y="3283455"/>
              <a:ext cx="978329" cy="1050020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E211A8F-A9F6-400E-8F6B-00C8FC36A53D}"/>
              </a:ext>
            </a:extLst>
          </p:cNvPr>
          <p:cNvGrpSpPr/>
          <p:nvPr/>
        </p:nvGrpSpPr>
        <p:grpSpPr>
          <a:xfrm>
            <a:off x="3579244" y="939696"/>
            <a:ext cx="1693233" cy="1514658"/>
            <a:chOff x="911424" y="3681983"/>
            <a:chExt cx="2688299" cy="2274081"/>
          </a:xfrm>
        </p:grpSpPr>
        <p:sp>
          <p:nvSpPr>
            <p:cNvPr id="16" name="圆角矩形 34"/>
            <p:cNvSpPr/>
            <p:nvPr/>
          </p:nvSpPr>
          <p:spPr>
            <a:xfrm>
              <a:off x="911424" y="4323883"/>
              <a:ext cx="2688299" cy="163218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TextBox 35"/>
            <p:cNvSpPr txBox="1"/>
            <p:nvPr/>
          </p:nvSpPr>
          <p:spPr>
            <a:xfrm>
              <a:off x="1309206" y="3681983"/>
              <a:ext cx="1920213" cy="50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球机</a:t>
              </a: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046" y="4438059"/>
              <a:ext cx="941689" cy="1460243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951D8AE-609F-4522-AB71-C0DDBD5EC126}"/>
              </a:ext>
            </a:extLst>
          </p:cNvPr>
          <p:cNvGrpSpPr/>
          <p:nvPr/>
        </p:nvGrpSpPr>
        <p:grpSpPr>
          <a:xfrm>
            <a:off x="2409637" y="2713786"/>
            <a:ext cx="2016224" cy="1701635"/>
            <a:chOff x="2409637" y="2713786"/>
            <a:chExt cx="2016224" cy="1701635"/>
          </a:xfrm>
        </p:grpSpPr>
        <p:sp>
          <p:nvSpPr>
            <p:cNvPr id="25" name="圆角矩形 44"/>
            <p:cNvSpPr/>
            <p:nvPr/>
          </p:nvSpPr>
          <p:spPr>
            <a:xfrm>
              <a:off x="2409637" y="3191285"/>
              <a:ext cx="2016224" cy="1224136"/>
            </a:xfrm>
            <a:prstGeom prst="roundRect">
              <a:avLst/>
            </a:prstGeom>
            <a:noFill/>
            <a:ln>
              <a:solidFill>
                <a:srgbClr val="3BA9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26" name="TextBox 45"/>
            <p:cNvSpPr txBox="1"/>
            <p:nvPr/>
          </p:nvSpPr>
          <p:spPr>
            <a:xfrm>
              <a:off x="2697668" y="2713786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云台</a:t>
              </a:r>
              <a:r>
                <a:rPr lang="en-US" altLang="zh-CN" sz="1600" dirty="0">
                  <a:solidFill>
                    <a:prstClr val="black"/>
                  </a:solidFill>
                  <a:latin typeface="Arial"/>
                  <a:ea typeface="微软雅黑"/>
                </a:rPr>
                <a:t>&amp;</a:t>
              </a:r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机芯</a:t>
              </a: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636" y="3232081"/>
              <a:ext cx="1201805" cy="1131787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B7D24F8-9BCA-425F-9637-13F25ED695DD}"/>
              </a:ext>
            </a:extLst>
          </p:cNvPr>
          <p:cNvGrpSpPr/>
          <p:nvPr/>
        </p:nvGrpSpPr>
        <p:grpSpPr>
          <a:xfrm>
            <a:off x="6422180" y="918681"/>
            <a:ext cx="1840077" cy="1522208"/>
            <a:chOff x="4109948" y="715269"/>
            <a:chExt cx="1728192" cy="1550978"/>
          </a:xfrm>
        </p:grpSpPr>
        <p:sp>
          <p:nvSpPr>
            <p:cNvPr id="42" name="圆角矩形 6">
              <a:extLst>
                <a:ext uri="{FF2B5EF4-FFF2-40B4-BE49-F238E27FC236}">
                  <a16:creationId xmlns:a16="http://schemas.microsoft.com/office/drawing/2014/main" id="{65526E4C-94A6-4038-B69B-6BCE0F632F41}"/>
                </a:ext>
              </a:extLst>
            </p:cNvPr>
            <p:cNvSpPr/>
            <p:nvPr/>
          </p:nvSpPr>
          <p:spPr>
            <a:xfrm>
              <a:off x="4109948" y="1158581"/>
              <a:ext cx="1728192" cy="1107666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44" name="TextBox 28">
              <a:extLst>
                <a:ext uri="{FF2B5EF4-FFF2-40B4-BE49-F238E27FC236}">
                  <a16:creationId xmlns:a16="http://schemas.microsoft.com/office/drawing/2014/main" id="{98B0359C-187D-4FFB-A260-F461DEFB588C}"/>
                </a:ext>
              </a:extLst>
            </p:cNvPr>
            <p:cNvSpPr txBox="1"/>
            <p:nvPr/>
          </p:nvSpPr>
          <p:spPr>
            <a:xfrm>
              <a:off x="4253964" y="715269"/>
              <a:ext cx="1440160" cy="344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98" dirty="0">
                  <a:solidFill>
                    <a:prstClr val="black"/>
                  </a:solidFill>
                  <a:latin typeface="Arial"/>
                  <a:ea typeface="微软雅黑"/>
                </a:rPr>
                <a:t>智能交通</a:t>
              </a:r>
            </a:p>
          </p:txBody>
        </p:sp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18E7E963-158B-40EB-9DF8-CE26AFA72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6665" y="1158581"/>
              <a:ext cx="1394757" cy="1024843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234B60-6F45-4118-A803-5F353632EE4E}"/>
              </a:ext>
            </a:extLst>
          </p:cNvPr>
          <p:cNvGrpSpPr/>
          <p:nvPr/>
        </p:nvGrpSpPr>
        <p:grpSpPr>
          <a:xfrm>
            <a:off x="7052980" y="2709902"/>
            <a:ext cx="1742678" cy="1709402"/>
            <a:chOff x="6270188" y="715269"/>
            <a:chExt cx="1728192" cy="1567801"/>
          </a:xfrm>
        </p:grpSpPr>
        <p:sp>
          <p:nvSpPr>
            <p:cNvPr id="39" name="圆角矩形 5">
              <a:extLst>
                <a:ext uri="{FF2B5EF4-FFF2-40B4-BE49-F238E27FC236}">
                  <a16:creationId xmlns:a16="http://schemas.microsoft.com/office/drawing/2014/main" id="{91E4002A-E426-40DE-9935-CA1F505FE50C}"/>
                </a:ext>
              </a:extLst>
            </p:cNvPr>
            <p:cNvSpPr/>
            <p:nvPr/>
          </p:nvSpPr>
          <p:spPr>
            <a:xfrm>
              <a:off x="6270188" y="1142082"/>
              <a:ext cx="1728192" cy="1140988"/>
            </a:xfrm>
            <a:prstGeom prst="round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43" name="TextBox 25">
              <a:extLst>
                <a:ext uri="{FF2B5EF4-FFF2-40B4-BE49-F238E27FC236}">
                  <a16:creationId xmlns:a16="http://schemas.microsoft.com/office/drawing/2014/main" id="{F249DE5C-C450-46B0-B5BE-965FE2F3F472}"/>
                </a:ext>
              </a:extLst>
            </p:cNvPr>
            <p:cNvSpPr txBox="1"/>
            <p:nvPr/>
          </p:nvSpPr>
          <p:spPr>
            <a:xfrm>
              <a:off x="6414204" y="715269"/>
              <a:ext cx="1440160" cy="310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98" dirty="0">
                  <a:solidFill>
                    <a:prstClr val="black"/>
                  </a:solidFill>
                  <a:latin typeface="Arial"/>
                  <a:ea typeface="微软雅黑"/>
                </a:rPr>
                <a:t>配件</a:t>
              </a:r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5D7A49E9-ACB6-4F3F-A66E-33AC6CCF9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748" y="1142083"/>
              <a:ext cx="1655628" cy="1041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7754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4" descr="C:\Users\Daniel\Desktop\20161209新增图标需求\终稿\手持\布控球箱子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63" y="1045656"/>
            <a:ext cx="1255291" cy="125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1" descr="C:\Users\Daniel\Desktop\20161209新增图标需求\终稿\手持\头戴式摄像头图MEC-W1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31" y="1182382"/>
            <a:ext cx="928943" cy="10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7" descr="C:\Users\Daniel\Desktop\20161209新增图标需求\终稿\手持\身份证采集器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98" y="1174887"/>
            <a:ext cx="1126060" cy="112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3" descr="C:\Users\Daniel\Desktop\20161209新增图标需求\终稿\手持\MPT3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992" y="1034324"/>
            <a:ext cx="682262" cy="12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2" descr="C:\Users\Daniel\Desktop\20161209新增图标需求\终稿\手持\DSH-H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966" y="1049291"/>
            <a:ext cx="789527" cy="123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5921" y="1491521"/>
            <a:ext cx="1013780" cy="64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725115" y="2352113"/>
            <a:ext cx="95410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布控球箱子</a:t>
            </a:r>
          </a:p>
        </p:txBody>
      </p:sp>
      <p:sp>
        <p:nvSpPr>
          <p:cNvPr id="5" name="矩形 4"/>
          <p:cNvSpPr/>
          <p:nvPr/>
        </p:nvSpPr>
        <p:spPr>
          <a:xfrm>
            <a:off x="4689267" y="2352113"/>
            <a:ext cx="11531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身份证采集器</a:t>
            </a:r>
          </a:p>
        </p:txBody>
      </p:sp>
      <p:sp>
        <p:nvSpPr>
          <p:cNvPr id="6" name="矩形 5"/>
          <p:cNvSpPr/>
          <p:nvPr/>
        </p:nvSpPr>
        <p:spPr>
          <a:xfrm>
            <a:off x="7884758" y="2352113"/>
            <a:ext cx="55089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底座</a:t>
            </a:r>
          </a:p>
        </p:txBody>
      </p:sp>
      <p:sp>
        <p:nvSpPr>
          <p:cNvPr id="7" name="矩形 6"/>
          <p:cNvSpPr/>
          <p:nvPr/>
        </p:nvSpPr>
        <p:spPr>
          <a:xfrm>
            <a:off x="6246730" y="2352113"/>
            <a:ext cx="115124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头戴式摄像头</a:t>
            </a:r>
          </a:p>
        </p:txBody>
      </p:sp>
      <p:sp>
        <p:nvSpPr>
          <p:cNvPr id="8" name="矩形 7"/>
          <p:cNvSpPr/>
          <p:nvPr/>
        </p:nvSpPr>
        <p:spPr>
          <a:xfrm>
            <a:off x="3427485" y="2352113"/>
            <a:ext cx="94257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手持终端</a:t>
            </a:r>
          </a:p>
        </p:txBody>
      </p:sp>
      <p:sp>
        <p:nvSpPr>
          <p:cNvPr id="9" name="矩形 8"/>
          <p:cNvSpPr/>
          <p:nvPr/>
        </p:nvSpPr>
        <p:spPr>
          <a:xfrm>
            <a:off x="2180386" y="2352113"/>
            <a:ext cx="91584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DSH-H4</a:t>
            </a:r>
            <a:endParaRPr lang="zh-CN" altLang="en-US" sz="120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22" name="标题 1"/>
          <p:cNvSpPr>
            <a:spLocks noGrp="1"/>
          </p:cNvSpPr>
          <p:nvPr>
            <p:ph type="ctrTitle"/>
          </p:nvPr>
        </p:nvSpPr>
        <p:spPr>
          <a:xfrm>
            <a:off x="403482" y="214628"/>
            <a:ext cx="7646930" cy="495268"/>
          </a:xfrm>
        </p:spPr>
        <p:txBody>
          <a:bodyPr/>
          <a:lstStyle/>
          <a:p>
            <a:r>
              <a:rPr lang="zh-CN" altLang="en-US" dirty="0"/>
              <a:t>存储产品图标</a:t>
            </a:r>
            <a:r>
              <a:rPr lang="en-US" altLang="zh-CN" dirty="0"/>
              <a:t>-</a:t>
            </a:r>
            <a:r>
              <a:rPr lang="zh-CN" altLang="en-US" dirty="0"/>
              <a:t>手持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34746" y="4495892"/>
            <a:ext cx="143004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移动布控一体机</a:t>
            </a:r>
            <a:r>
              <a:rPr lang="en-US" altLang="zh-CN" dirty="0"/>
              <a:t>-1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290493" y="4495892"/>
            <a:ext cx="152206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移动布控一体机</a:t>
            </a:r>
            <a:r>
              <a:rPr lang="en-US" altLang="zh-CN" dirty="0"/>
              <a:t>-2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267833" y="4495892"/>
            <a:ext cx="125704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DSJ-DHTH3A1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913954" y="4495892"/>
            <a:ext cx="127246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DSJ-DHTH8A1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670828" y="4495892"/>
            <a:ext cx="104367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pt-BR" altLang="zh-CN" dirty="0"/>
              <a:t>MPT310</a:t>
            </a:r>
            <a:endParaRPr lang="en-US" altLang="zh-CN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00" y="3034653"/>
            <a:ext cx="997527" cy="136842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91" y="3319927"/>
            <a:ext cx="989649" cy="104521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71" y="3120695"/>
            <a:ext cx="850819" cy="125935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40" y="3155431"/>
            <a:ext cx="870860" cy="12246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748" y="3092796"/>
            <a:ext cx="698748" cy="12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88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960313" y="2347217"/>
            <a:ext cx="107168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部标硬盘机</a:t>
            </a:r>
          </a:p>
        </p:txBody>
      </p:sp>
      <p:sp>
        <p:nvSpPr>
          <p:cNvPr id="23" name="矩形 22"/>
          <p:cNvSpPr/>
          <p:nvPr/>
        </p:nvSpPr>
        <p:spPr>
          <a:xfrm>
            <a:off x="6958441" y="2347217"/>
            <a:ext cx="8313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报站屏</a:t>
            </a:r>
          </a:p>
        </p:txBody>
      </p:sp>
      <p:sp>
        <p:nvSpPr>
          <p:cNvPr id="26" name="矩形 25"/>
          <p:cNvSpPr/>
          <p:nvPr/>
        </p:nvSpPr>
        <p:spPr>
          <a:xfrm>
            <a:off x="4824693" y="2347217"/>
            <a:ext cx="118490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1DIN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硬盘机</a:t>
            </a:r>
          </a:p>
        </p:txBody>
      </p:sp>
      <p:sp>
        <p:nvSpPr>
          <p:cNvPr id="24" name="矩形 23"/>
          <p:cNvSpPr/>
          <p:nvPr/>
        </p:nvSpPr>
        <p:spPr>
          <a:xfrm>
            <a:off x="2907343" y="2347217"/>
            <a:ext cx="97995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1DIN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卡机</a:t>
            </a:r>
          </a:p>
        </p:txBody>
      </p:sp>
      <p:pic>
        <p:nvPicPr>
          <p:cNvPr id="28" name="Picture 8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917" y="1296648"/>
            <a:ext cx="1549582" cy="92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6989" y="1306383"/>
            <a:ext cx="1469355" cy="95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6791" y="1261968"/>
            <a:ext cx="1181860" cy="11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944" y="1292324"/>
            <a:ext cx="1370870" cy="8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1173969" y="4494613"/>
            <a:ext cx="68386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键盘</a:t>
            </a:r>
          </a:p>
        </p:txBody>
      </p:sp>
      <p:pic>
        <p:nvPicPr>
          <p:cNvPr id="33" name="Picture 8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187" y="3387660"/>
            <a:ext cx="1379868" cy="87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/>
          <p:cNvSpPr/>
          <p:nvPr/>
        </p:nvSpPr>
        <p:spPr>
          <a:xfrm>
            <a:off x="2857293" y="4494613"/>
            <a:ext cx="110040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吸顶式云台</a:t>
            </a:r>
          </a:p>
        </p:txBody>
      </p:sp>
      <p:pic>
        <p:nvPicPr>
          <p:cNvPr id="34" name="Picture 86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2013" y="3239692"/>
            <a:ext cx="727047" cy="11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存储产品图标</a:t>
            </a:r>
            <a:r>
              <a:rPr lang="en-US" altLang="zh-CN" dirty="0"/>
              <a:t>-</a:t>
            </a:r>
            <a:r>
              <a:rPr lang="zh-CN" altLang="en-US" dirty="0"/>
              <a:t>车载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3B1DBFF-C8DA-4313-B749-BE7F6E221651}"/>
              </a:ext>
            </a:extLst>
          </p:cNvPr>
          <p:cNvSpPr txBox="1"/>
          <p:nvPr/>
        </p:nvSpPr>
        <p:spPr>
          <a:xfrm>
            <a:off x="5060543" y="4494613"/>
            <a:ext cx="66690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布控球</a:t>
            </a:r>
            <a:endParaRPr lang="en-US" altLang="zh-CN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369E06-ACDC-4782-9DE0-ACA27D23D6FC}"/>
              </a:ext>
            </a:extLst>
          </p:cNvPr>
          <p:cNvSpPr txBox="1"/>
          <p:nvPr/>
        </p:nvSpPr>
        <p:spPr>
          <a:xfrm>
            <a:off x="6904266" y="4494613"/>
            <a:ext cx="109311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is-IS" altLang="zh-CN" dirty="0"/>
              <a:t>MCVR6208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627" y="3387660"/>
            <a:ext cx="1549408" cy="9895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91" y="2996382"/>
            <a:ext cx="931778" cy="14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20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8B93BF-00FC-4CB0-A52C-82A378707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存储产品图标</a:t>
            </a:r>
            <a:r>
              <a:rPr lang="en-US" altLang="zh-CN" dirty="0"/>
              <a:t>-ATM</a:t>
            </a:r>
            <a:r>
              <a:rPr lang="zh-CN" altLang="en-US" dirty="0"/>
              <a:t>（缺）</a:t>
            </a:r>
          </a:p>
        </p:txBody>
      </p:sp>
    </p:spTree>
    <p:extLst>
      <p:ext uri="{BB962C8B-B14F-4D97-AF65-F5344CB8AC3E}">
        <p14:creationId xmlns:p14="http://schemas.microsoft.com/office/powerpoint/2010/main" val="1312665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5005883" y="3150483"/>
            <a:ext cx="979755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100" dirty="0">
                <a:latin typeface="Microsoft YaHei" charset="-122"/>
                <a:ea typeface="Microsoft YaHei" charset="-122"/>
                <a:cs typeface="Microsoft YaHei" charset="-122"/>
              </a:rPr>
              <a:t>SDI</a:t>
            </a:r>
            <a:r>
              <a:rPr kumimoji="1" lang="zh-CN" altLang="en-US" sz="1100" dirty="0">
                <a:latin typeface="Microsoft YaHei" charset="-122"/>
                <a:ea typeface="Microsoft YaHei" charset="-122"/>
                <a:cs typeface="Microsoft YaHei" charset="-122"/>
              </a:rPr>
              <a:t>便携系列</a:t>
            </a:r>
          </a:p>
        </p:txBody>
      </p:sp>
      <p:sp>
        <p:nvSpPr>
          <p:cNvPr id="19" name="矩形 18"/>
          <p:cNvSpPr/>
          <p:nvPr/>
        </p:nvSpPr>
        <p:spPr>
          <a:xfrm>
            <a:off x="6993984" y="3150483"/>
            <a:ext cx="607859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100" dirty="0">
                <a:latin typeface="Microsoft YaHei" charset="-122"/>
                <a:ea typeface="Microsoft YaHei" charset="-122"/>
                <a:cs typeface="Microsoft YaHei" charset="-122"/>
              </a:rPr>
              <a:t>摄像机</a:t>
            </a:r>
          </a:p>
        </p:txBody>
      </p:sp>
      <p:sp>
        <p:nvSpPr>
          <p:cNvPr id="20" name="矩形 19"/>
          <p:cNvSpPr/>
          <p:nvPr/>
        </p:nvSpPr>
        <p:spPr>
          <a:xfrm>
            <a:off x="1899692" y="3150483"/>
            <a:ext cx="466794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100" dirty="0">
                <a:latin typeface="Microsoft YaHei" charset="-122"/>
                <a:ea typeface="Microsoft YaHei" charset="-122"/>
                <a:cs typeface="Microsoft YaHei" charset="-122"/>
              </a:rPr>
              <a:t>皮箱</a:t>
            </a:r>
          </a:p>
        </p:txBody>
      </p:sp>
      <p:sp>
        <p:nvSpPr>
          <p:cNvPr id="21" name="矩形 20"/>
          <p:cNvSpPr/>
          <p:nvPr/>
        </p:nvSpPr>
        <p:spPr>
          <a:xfrm>
            <a:off x="3421301" y="3150483"/>
            <a:ext cx="607859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100" dirty="0">
                <a:latin typeface="Microsoft YaHei" charset="-122"/>
                <a:ea typeface="Microsoft YaHei" charset="-122"/>
                <a:cs typeface="Microsoft YaHei" charset="-122"/>
              </a:rPr>
              <a:t>三脚架</a:t>
            </a:r>
          </a:p>
        </p:txBody>
      </p:sp>
      <p:pic>
        <p:nvPicPr>
          <p:cNvPr id="35" name="Picture 41" descr="C:\Users\Daniel\Desktop\20161209新增图标需求\终稿\司法审讯\司法审讯-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313" y="1791100"/>
            <a:ext cx="1424701" cy="115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0868" y="1941225"/>
            <a:ext cx="1035626" cy="95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3" descr="C:\Users\Daniel\Desktop\20161209新增图标需求\终稿\司法审讯\司法审讯-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83" y="1588552"/>
            <a:ext cx="855220" cy="14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4" descr="C:\Users\Daniel\Desktop\20161209新增图标需求\终稿\司法审讯\三脚架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87" y="1587883"/>
            <a:ext cx="847537" cy="14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存储产品图标</a:t>
            </a:r>
            <a:r>
              <a:rPr lang="en-US" altLang="zh-CN" dirty="0"/>
              <a:t>-</a:t>
            </a:r>
            <a:r>
              <a:rPr lang="zh-CN" altLang="en-US" dirty="0"/>
              <a:t>司法审讯、录播</a:t>
            </a:r>
          </a:p>
        </p:txBody>
      </p:sp>
    </p:spTree>
    <p:extLst>
      <p:ext uri="{BB962C8B-B14F-4D97-AF65-F5344CB8AC3E}">
        <p14:creationId xmlns:p14="http://schemas.microsoft.com/office/powerpoint/2010/main" val="1322146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AFCDF9-780C-45E1-AFC5-793EB85F68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存储产品图标</a:t>
            </a:r>
            <a:r>
              <a:rPr lang="en-US" altLang="zh-CN" dirty="0"/>
              <a:t>-</a:t>
            </a:r>
            <a:r>
              <a:rPr lang="zh-CN" altLang="en-US" dirty="0"/>
              <a:t>音频</a:t>
            </a:r>
          </a:p>
        </p:txBody>
      </p:sp>
      <p:pic>
        <p:nvPicPr>
          <p:cNvPr id="3" name="内容占位符 5">
            <a:extLst>
              <a:ext uri="{FF2B5EF4-FFF2-40B4-BE49-F238E27FC236}">
                <a16:creationId xmlns:a16="http://schemas.microsoft.com/office/drawing/2014/main" id="{8AAEDD7B-6AC9-4538-95CA-C1F2E95B9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6" y="2106051"/>
            <a:ext cx="1124205" cy="8843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75174BE-BEC1-4C25-9345-32083ACF79BC}"/>
              </a:ext>
            </a:extLst>
          </p:cNvPr>
          <p:cNvSpPr/>
          <p:nvPr/>
        </p:nvSpPr>
        <p:spPr>
          <a:xfrm>
            <a:off x="943222" y="3144016"/>
            <a:ext cx="607859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100" dirty="0">
                <a:latin typeface="Microsoft YaHei" charset="-122"/>
                <a:ea typeface="Microsoft YaHei" charset="-122"/>
                <a:cs typeface="Microsoft YaHei" charset="-122"/>
              </a:rPr>
              <a:t>拾音器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49000" y="3144016"/>
            <a:ext cx="73621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is-IS" altLang="zh-CN" sz="1100" dirty="0">
                <a:latin typeface="Microsoft YaHei" charset="-122"/>
                <a:ea typeface="Microsoft YaHei" charset="-122"/>
                <a:cs typeface="Microsoft YaHei" charset="-122"/>
              </a:rPr>
              <a:t>HSA200</a:t>
            </a:r>
            <a:endParaRPr kumimoji="1" lang="en-US" altLang="zh-CN" sz="11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34879" y="3144016"/>
            <a:ext cx="1422381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100" dirty="0">
                <a:latin typeface="Microsoft YaHei" charset="-122"/>
                <a:ea typeface="Microsoft YaHei" charset="-122"/>
                <a:cs typeface="Microsoft YaHei" charset="-122"/>
              </a:rPr>
              <a:t>HSP300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752830" y="3144016"/>
            <a:ext cx="197287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is-IS" altLang="zh-CN" sz="1100" dirty="0">
                <a:latin typeface="Microsoft YaHei" charset="-122"/>
                <a:ea typeface="Microsoft YaHei" charset="-122"/>
                <a:cs typeface="Microsoft YaHei" charset="-122"/>
              </a:rPr>
              <a:t>HSP200</a:t>
            </a:r>
            <a:endParaRPr kumimoji="1" lang="en-US" altLang="zh-CN" sz="11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38" y="1979777"/>
            <a:ext cx="1556628" cy="10552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37" y="1879059"/>
            <a:ext cx="1584960" cy="11826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51" y="1875692"/>
            <a:ext cx="1290045" cy="10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79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D26E1C8-556B-4F3D-B93E-97D3D1E97ABA}"/>
              </a:ext>
            </a:extLst>
          </p:cNvPr>
          <p:cNvGrpSpPr/>
          <p:nvPr/>
        </p:nvGrpSpPr>
        <p:grpSpPr>
          <a:xfrm>
            <a:off x="2397104" y="1806413"/>
            <a:ext cx="2016224" cy="1747356"/>
            <a:chOff x="4799856" y="2454851"/>
            <a:chExt cx="2688299" cy="2329808"/>
          </a:xfrm>
        </p:grpSpPr>
        <p:grpSp>
          <p:nvGrpSpPr>
            <p:cNvPr id="38" name="组合 37"/>
            <p:cNvGrpSpPr/>
            <p:nvPr/>
          </p:nvGrpSpPr>
          <p:grpSpPr>
            <a:xfrm>
              <a:off x="4799856" y="2454851"/>
              <a:ext cx="2688299" cy="2329808"/>
              <a:chOff x="3563888" y="690868"/>
              <a:chExt cx="2016224" cy="1747356"/>
            </a:xfrm>
          </p:grpSpPr>
          <p:sp>
            <p:nvSpPr>
              <p:cNvPr id="40" name="圆角矩形 39"/>
              <p:cNvSpPr/>
              <p:nvPr/>
            </p:nvSpPr>
            <p:spPr>
              <a:xfrm>
                <a:off x="3563888" y="1214088"/>
                <a:ext cx="2016224" cy="1224136"/>
              </a:xfrm>
              <a:prstGeom prst="roundRect">
                <a:avLst/>
              </a:prstGeom>
              <a:noFill/>
              <a:ln>
                <a:solidFill>
                  <a:srgbClr val="3BA9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sz="180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51920" y="690868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zh-CN" altLang="en-US" sz="160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解码显控</a:t>
                </a:r>
              </a:p>
            </p:txBody>
          </p:sp>
        </p:grp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62103" y="3221506"/>
              <a:ext cx="1637408" cy="1517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4FF641D-C237-49AD-A4BD-E9E19B9058FB}"/>
              </a:ext>
            </a:extLst>
          </p:cNvPr>
          <p:cNvGrpSpPr/>
          <p:nvPr/>
        </p:nvGrpSpPr>
        <p:grpSpPr>
          <a:xfrm>
            <a:off x="6917146" y="1813225"/>
            <a:ext cx="2016224" cy="1747356"/>
            <a:chOff x="8688288" y="2454851"/>
            <a:chExt cx="2688299" cy="2329808"/>
          </a:xfrm>
        </p:grpSpPr>
        <p:grpSp>
          <p:nvGrpSpPr>
            <p:cNvPr id="43" name="组合 42"/>
            <p:cNvGrpSpPr/>
            <p:nvPr/>
          </p:nvGrpSpPr>
          <p:grpSpPr>
            <a:xfrm>
              <a:off x="8688288" y="2454851"/>
              <a:ext cx="2688299" cy="2329808"/>
              <a:chOff x="6444208" y="690868"/>
              <a:chExt cx="2016224" cy="1747356"/>
            </a:xfrm>
          </p:grpSpPr>
          <p:sp>
            <p:nvSpPr>
              <p:cNvPr id="45" name="圆角矩形 44"/>
              <p:cNvSpPr/>
              <p:nvPr/>
            </p:nvSpPr>
            <p:spPr>
              <a:xfrm>
                <a:off x="6444208" y="1214088"/>
                <a:ext cx="2016224" cy="1224136"/>
              </a:xfrm>
              <a:prstGeom prst="roundRect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sz="180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732239" y="690868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zh-CN" altLang="en-US" sz="160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平台</a:t>
                </a:r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8759" y="3276114"/>
              <a:ext cx="2687827" cy="1404225"/>
            </a:xfrm>
            <a:prstGeom prst="rect">
              <a:avLst/>
            </a:prstGeom>
          </p:spPr>
        </p:pic>
      </p:grpSp>
      <p:sp>
        <p:nvSpPr>
          <p:cNvPr id="18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中心产品图标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E7524C8-C7F9-4EB4-88C2-09FD1F29B99C}"/>
              </a:ext>
            </a:extLst>
          </p:cNvPr>
          <p:cNvGrpSpPr/>
          <p:nvPr/>
        </p:nvGrpSpPr>
        <p:grpSpPr>
          <a:xfrm>
            <a:off x="4617698" y="1813225"/>
            <a:ext cx="2016224" cy="1747356"/>
            <a:chOff x="6156930" y="2426715"/>
            <a:chExt cx="2688299" cy="2329808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6ACB3EA0-10AB-463E-BD7E-F3BF6A7B0945}"/>
                </a:ext>
              </a:extLst>
            </p:cNvPr>
            <p:cNvGrpSpPr/>
            <p:nvPr/>
          </p:nvGrpSpPr>
          <p:grpSpPr>
            <a:xfrm>
              <a:off x="6156930" y="2426715"/>
              <a:ext cx="2688299" cy="2329808"/>
              <a:chOff x="6444208" y="690868"/>
              <a:chExt cx="2016224" cy="1747356"/>
            </a:xfrm>
          </p:grpSpPr>
          <p:sp>
            <p:nvSpPr>
              <p:cNvPr id="23" name="圆角矩形 44">
                <a:extLst>
                  <a:ext uri="{FF2B5EF4-FFF2-40B4-BE49-F238E27FC236}">
                    <a16:creationId xmlns:a16="http://schemas.microsoft.com/office/drawing/2014/main" id="{C8908975-D5D7-497C-A446-8AEBDAA865F0}"/>
                  </a:ext>
                </a:extLst>
              </p:cNvPr>
              <p:cNvSpPr/>
              <p:nvPr/>
            </p:nvSpPr>
            <p:spPr>
              <a:xfrm>
                <a:off x="6444208" y="1214088"/>
                <a:ext cx="2016224" cy="1224136"/>
              </a:xfrm>
              <a:prstGeom prst="roundRect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sz="180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4" name="TextBox 45">
                <a:extLst>
                  <a:ext uri="{FF2B5EF4-FFF2-40B4-BE49-F238E27FC236}">
                    <a16:creationId xmlns:a16="http://schemas.microsoft.com/office/drawing/2014/main" id="{EFF0DCAD-717C-4270-B234-FEA1149A29B1}"/>
                  </a:ext>
                </a:extLst>
              </p:cNvPr>
              <p:cNvSpPr txBox="1"/>
              <p:nvPr/>
            </p:nvSpPr>
            <p:spPr>
              <a:xfrm>
                <a:off x="6732239" y="690868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zh-CN" altLang="en-US" sz="160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智能服务器</a:t>
                </a: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6458EB1-7E84-4A53-A6AF-F450376F5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401" y="3247978"/>
              <a:ext cx="2687827" cy="1404225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B9EC99F-5FF9-4D7A-8A7C-7E6A7215D446}"/>
              </a:ext>
            </a:extLst>
          </p:cNvPr>
          <p:cNvGrpSpPr/>
          <p:nvPr/>
        </p:nvGrpSpPr>
        <p:grpSpPr>
          <a:xfrm>
            <a:off x="214361" y="1818492"/>
            <a:ext cx="2016224" cy="1736824"/>
            <a:chOff x="2735627" y="2468894"/>
            <a:chExt cx="2688299" cy="2315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51EE7EE1-CD02-4006-99E7-7F1D9B1450AD}"/>
                </a:ext>
              </a:extLst>
            </p:cNvPr>
            <p:cNvGrpSpPr/>
            <p:nvPr/>
          </p:nvGrpSpPr>
          <p:grpSpPr>
            <a:xfrm>
              <a:off x="2735627" y="2468894"/>
              <a:ext cx="2688299" cy="2315765"/>
              <a:chOff x="3563888" y="701400"/>
              <a:chExt cx="2016224" cy="1736824"/>
            </a:xfrm>
          </p:grpSpPr>
          <p:sp>
            <p:nvSpPr>
              <p:cNvPr id="28" name="圆角矩形 3">
                <a:extLst>
                  <a:ext uri="{FF2B5EF4-FFF2-40B4-BE49-F238E27FC236}">
                    <a16:creationId xmlns:a16="http://schemas.microsoft.com/office/drawing/2014/main" id="{6CC2E15F-B6EF-415A-9961-5675EE01685F}"/>
                  </a:ext>
                </a:extLst>
              </p:cNvPr>
              <p:cNvSpPr/>
              <p:nvPr/>
            </p:nvSpPr>
            <p:spPr>
              <a:xfrm>
                <a:off x="3563888" y="1214088"/>
                <a:ext cx="2016224" cy="1224136"/>
              </a:xfrm>
              <a:prstGeom prst="roundRect">
                <a:avLst/>
              </a:prstGeom>
              <a:noFill/>
              <a:ln>
                <a:solidFill>
                  <a:srgbClr val="3BA9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sz="180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21408AED-0A97-4AB2-999E-46EC3ED96FC4}"/>
                  </a:ext>
                </a:extLst>
              </p:cNvPr>
              <p:cNvSpPr txBox="1"/>
              <p:nvPr/>
            </p:nvSpPr>
            <p:spPr>
              <a:xfrm>
                <a:off x="3766193" y="701400"/>
                <a:ext cx="16116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zh-CN" altLang="en-US" sz="160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传输</a:t>
                </a:r>
              </a:p>
            </p:txBody>
          </p:sp>
        </p:grpSp>
        <p:pic>
          <p:nvPicPr>
            <p:cNvPr id="27" name="Picture 2" descr="C:\Users\Daniel\Desktop\图标-PNG\系统级-传输&amp;配件-PNG\4U 核心交换机.png">
              <a:extLst>
                <a:ext uri="{FF2B5EF4-FFF2-40B4-BE49-F238E27FC236}">
                  <a16:creationId xmlns:a16="http://schemas.microsoft.com/office/drawing/2014/main" id="{6BBF3B51-65C7-4BAF-888B-FB73EEE0B5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7" t="23972" r="6747" b="19574"/>
            <a:stretch/>
          </p:blipFill>
          <p:spPr bwMode="auto">
            <a:xfrm>
              <a:off x="3023657" y="3265525"/>
              <a:ext cx="2112235" cy="1406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5511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/>
          <p:nvPr/>
        </p:nvSpPr>
        <p:spPr>
          <a:xfrm>
            <a:off x="2056060" y="2343674"/>
            <a:ext cx="146350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核心交换机</a:t>
            </a:r>
            <a:r>
              <a:rPr lang="en-US" altLang="zh-CN" dirty="0"/>
              <a:t>4U</a:t>
            </a:r>
            <a:endParaRPr lang="zh-CN" altLang="en-US" dirty="0"/>
          </a:p>
        </p:txBody>
      </p:sp>
      <p:sp>
        <p:nvSpPr>
          <p:cNvPr id="4" name="文本框 5"/>
          <p:cNvSpPr txBox="1"/>
          <p:nvPr/>
        </p:nvSpPr>
        <p:spPr>
          <a:xfrm>
            <a:off x="364739" y="2343674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核心交换机</a:t>
            </a:r>
            <a:r>
              <a:rPr lang="en-US" altLang="zh-CN" dirty="0"/>
              <a:t>13U</a:t>
            </a:r>
            <a:endParaRPr lang="zh-CN" altLang="en-US" dirty="0"/>
          </a:p>
        </p:txBody>
      </p:sp>
      <p:sp>
        <p:nvSpPr>
          <p:cNvPr id="7" name="文本框 8"/>
          <p:cNvSpPr txBox="1"/>
          <p:nvPr/>
        </p:nvSpPr>
        <p:spPr>
          <a:xfrm>
            <a:off x="3488019" y="2343674"/>
            <a:ext cx="184210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同轴视控高清矩阵</a:t>
            </a:r>
            <a:endParaRPr lang="en-US" altLang="zh-CN" dirty="0"/>
          </a:p>
        </p:txBody>
      </p:sp>
      <p:sp>
        <p:nvSpPr>
          <p:cNvPr id="8" name="文本框 9"/>
          <p:cNvSpPr txBox="1"/>
          <p:nvPr/>
        </p:nvSpPr>
        <p:spPr>
          <a:xfrm>
            <a:off x="5390077" y="2343674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收发器机箱</a:t>
            </a:r>
          </a:p>
        </p:txBody>
      </p:sp>
      <p:sp>
        <p:nvSpPr>
          <p:cNvPr id="9" name="文本框 10"/>
          <p:cNvSpPr txBox="1"/>
          <p:nvPr/>
        </p:nvSpPr>
        <p:spPr>
          <a:xfrm>
            <a:off x="652772" y="4490118"/>
            <a:ext cx="144016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IP</a:t>
            </a:r>
            <a:r>
              <a:rPr lang="zh-CN" altLang="en-US" dirty="0"/>
              <a:t>光端机</a:t>
            </a:r>
          </a:p>
        </p:txBody>
      </p:sp>
      <p:sp>
        <p:nvSpPr>
          <p:cNvPr id="10" name="文本框 11"/>
          <p:cNvSpPr txBox="1"/>
          <p:nvPr/>
        </p:nvSpPr>
        <p:spPr>
          <a:xfrm>
            <a:off x="2172670" y="4490118"/>
            <a:ext cx="144016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以太网交换机</a:t>
            </a:r>
          </a:p>
        </p:txBody>
      </p:sp>
      <p:pic>
        <p:nvPicPr>
          <p:cNvPr id="19" name="Picture 2" descr="C:\Users\Daniel\Desktop\图标-PNG\系统级-传输&amp;配件-PNG\4U 核心交换机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23972" r="6747" b="19574"/>
          <a:stretch/>
        </p:blipFill>
        <p:spPr bwMode="auto">
          <a:xfrm>
            <a:off x="2236477" y="1434713"/>
            <a:ext cx="1063454" cy="70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Daniel\Desktop\图标-PNG\系统级-传输&amp;配件-PNG\13U 核心交换机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t="12093" r="14722" b="9476"/>
          <a:stretch/>
        </p:blipFill>
        <p:spPr bwMode="auto">
          <a:xfrm>
            <a:off x="794480" y="1371475"/>
            <a:ext cx="837812" cy="95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Daniel\Desktop\图标-PNG\系统级-传输&amp;配件-PNG\同轴视控高清矩阵DH-CMX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12838" r="6083" b="17151"/>
          <a:stretch/>
        </p:blipFill>
        <p:spPr bwMode="auto">
          <a:xfrm>
            <a:off x="3864205" y="1402728"/>
            <a:ext cx="1022059" cy="8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9544" y="1425447"/>
            <a:ext cx="1281979" cy="74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493" y="3602959"/>
            <a:ext cx="1142609" cy="68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7938" y="3646594"/>
            <a:ext cx="1314892" cy="64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64" y="3408502"/>
            <a:ext cx="535153" cy="1069401"/>
          </a:xfrm>
          <a:prstGeom prst="rect">
            <a:avLst/>
          </a:prstGeom>
        </p:spPr>
      </p:pic>
      <p:sp>
        <p:nvSpPr>
          <p:cNvPr id="29" name="文本框 11"/>
          <p:cNvSpPr txBox="1"/>
          <p:nvPr/>
        </p:nvSpPr>
        <p:spPr>
          <a:xfrm>
            <a:off x="3717515" y="4490118"/>
            <a:ext cx="144016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工业光端机</a:t>
            </a:r>
          </a:p>
        </p:txBody>
      </p:sp>
      <p:sp>
        <p:nvSpPr>
          <p:cNvPr id="21" name="文本框 4"/>
          <p:cNvSpPr txBox="1"/>
          <p:nvPr/>
        </p:nvSpPr>
        <p:spPr>
          <a:xfrm>
            <a:off x="5750101" y="4490118"/>
            <a:ext cx="100814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视频光端机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413" y="3646594"/>
            <a:ext cx="1449422" cy="737598"/>
          </a:xfrm>
          <a:prstGeom prst="rect">
            <a:avLst/>
          </a:prstGeom>
        </p:spPr>
      </p:pic>
      <p:sp>
        <p:nvSpPr>
          <p:cNvPr id="23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中心产品图标</a:t>
            </a:r>
            <a:r>
              <a:rPr lang="en-US" altLang="zh-CN" dirty="0"/>
              <a:t>-</a:t>
            </a:r>
            <a:r>
              <a:rPr lang="zh-CN" altLang="en-US" dirty="0"/>
              <a:t>传输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460829" y="2343674"/>
            <a:ext cx="104813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汇聚交换机</a:t>
            </a:r>
            <a:endParaRPr lang="en-US" altLang="zh-CN" dirty="0"/>
          </a:p>
        </p:txBody>
      </p:sp>
      <p:sp>
        <p:nvSpPr>
          <p:cNvPr id="28" name="文本框 27"/>
          <p:cNvSpPr txBox="1"/>
          <p:nvPr/>
        </p:nvSpPr>
        <p:spPr>
          <a:xfrm>
            <a:off x="7350671" y="4490118"/>
            <a:ext cx="108618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接入交换机</a:t>
            </a:r>
            <a:endParaRPr lang="en-US" altLang="zh-CN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55" y="1450672"/>
            <a:ext cx="1413812" cy="7170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890" y="3330087"/>
            <a:ext cx="786114" cy="109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84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591" y="2144861"/>
            <a:ext cx="1173076" cy="76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本框 4"/>
          <p:cNvSpPr txBox="1"/>
          <p:nvPr/>
        </p:nvSpPr>
        <p:spPr>
          <a:xfrm>
            <a:off x="1067400" y="3175710"/>
            <a:ext cx="111842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SFP</a:t>
            </a:r>
            <a:r>
              <a:rPr lang="zh-CN" altLang="en-US" dirty="0"/>
              <a:t>光模块</a:t>
            </a:r>
          </a:p>
        </p:txBody>
      </p:sp>
      <p:sp>
        <p:nvSpPr>
          <p:cNvPr id="7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中心产品图标</a:t>
            </a:r>
            <a:r>
              <a:rPr lang="en-US" altLang="zh-CN" dirty="0"/>
              <a:t>-</a:t>
            </a:r>
            <a:r>
              <a:rPr lang="zh-CN" altLang="en-US" dirty="0"/>
              <a:t>传输</a:t>
            </a: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763AC903-4CA6-4FE5-A934-B89C1A196C43}"/>
              </a:ext>
            </a:extLst>
          </p:cNvPr>
          <p:cNvSpPr txBox="1"/>
          <p:nvPr/>
        </p:nvSpPr>
        <p:spPr>
          <a:xfrm>
            <a:off x="3451442" y="3175710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室内</a:t>
            </a:r>
            <a:r>
              <a:rPr lang="en-US" altLang="zh-CN" dirty="0"/>
              <a:t>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66AB47-0C7D-4BCA-8E45-BF224738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611" y="2263474"/>
            <a:ext cx="1252908" cy="68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BC192561-4CD8-44FE-82E7-4F5D00DA8F06}"/>
              </a:ext>
            </a:extLst>
          </p:cNvPr>
          <p:cNvSpPr txBox="1"/>
          <p:nvPr/>
        </p:nvSpPr>
        <p:spPr>
          <a:xfrm>
            <a:off x="2610152" y="3175710"/>
            <a:ext cx="86409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无线天线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90B53FBF-226C-4F01-8BD0-7FDD1493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4995" y="1912771"/>
            <a:ext cx="361101" cy="113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5A06180-2857-4936-BA5D-BF67CB359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40" y="2004278"/>
            <a:ext cx="778257" cy="10350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ECEC10F-A92D-46B5-91D3-703BFE535F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22" y="2053652"/>
            <a:ext cx="845263" cy="9893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EE5D896-FB2E-47B1-8623-131A9F93E2FD}"/>
              </a:ext>
            </a:extLst>
          </p:cNvPr>
          <p:cNvSpPr/>
          <p:nvPr/>
        </p:nvSpPr>
        <p:spPr>
          <a:xfrm>
            <a:off x="5595490" y="3175710"/>
            <a:ext cx="98959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无线主机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A872C4E-62CF-4A5A-970C-7A0872FC8109}"/>
              </a:ext>
            </a:extLst>
          </p:cNvPr>
          <p:cNvSpPr/>
          <p:nvPr/>
        </p:nvSpPr>
        <p:spPr>
          <a:xfrm>
            <a:off x="7226771" y="3175710"/>
            <a:ext cx="94890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锅状天线</a:t>
            </a:r>
          </a:p>
        </p:txBody>
      </p:sp>
    </p:spTree>
    <p:extLst>
      <p:ext uri="{BB962C8B-B14F-4D97-AF65-F5344CB8AC3E}">
        <p14:creationId xmlns:p14="http://schemas.microsoft.com/office/powerpoint/2010/main" val="1169132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36866" y="2335707"/>
            <a:ext cx="1397939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视频综合平台</a:t>
            </a:r>
            <a:r>
              <a:rPr lang="en-US" altLang="zh-CN" dirty="0"/>
              <a:t>(7U)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83670" y="2335707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视频综合平台</a:t>
            </a:r>
            <a:r>
              <a:rPr lang="en-US" altLang="zh-CN" dirty="0"/>
              <a:t>(12U)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607" y="1162883"/>
            <a:ext cx="1113282" cy="10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088" y="1101777"/>
            <a:ext cx="1025715" cy="121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776" y="1162089"/>
            <a:ext cx="1442131" cy="10342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43069" y="2335707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视频综合平台（</a:t>
            </a:r>
            <a:r>
              <a:rPr lang="en-US" altLang="zh-CN" dirty="0"/>
              <a:t>M70)</a:t>
            </a:r>
          </a:p>
        </p:txBody>
      </p:sp>
      <p:sp>
        <p:nvSpPr>
          <p:cNvPr id="10" name="文本框 4"/>
          <p:cNvSpPr txBox="1"/>
          <p:nvPr/>
        </p:nvSpPr>
        <p:spPr>
          <a:xfrm>
            <a:off x="2854776" y="4502331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网络键盘</a:t>
            </a:r>
          </a:p>
        </p:txBody>
      </p:sp>
      <p:sp>
        <p:nvSpPr>
          <p:cNvPr id="11" name="文本框 4"/>
          <p:cNvSpPr txBox="1"/>
          <p:nvPr/>
        </p:nvSpPr>
        <p:spPr>
          <a:xfrm>
            <a:off x="4939064" y="4502331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模拟键盘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08" y="3556550"/>
            <a:ext cx="1540556" cy="84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/>
          <p:cNvSpPr txBox="1"/>
          <p:nvPr/>
        </p:nvSpPr>
        <p:spPr>
          <a:xfrm>
            <a:off x="747862" y="4502331"/>
            <a:ext cx="144018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高清解码器</a:t>
            </a:r>
            <a:endParaRPr lang="en-US" altLang="zh-CN" dirty="0"/>
          </a:p>
        </p:txBody>
      </p:sp>
      <p:sp>
        <p:nvSpPr>
          <p:cNvPr id="18" name="文本框 4"/>
          <p:cNvSpPr txBox="1"/>
          <p:nvPr/>
        </p:nvSpPr>
        <p:spPr>
          <a:xfrm>
            <a:off x="6672948" y="2335707"/>
            <a:ext cx="162914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高清编码器</a:t>
            </a:r>
            <a:endParaRPr lang="en-US" altLang="zh-CN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2659" y="3444183"/>
            <a:ext cx="1400073" cy="96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2983" y="1350558"/>
            <a:ext cx="1537677" cy="7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223" y="3568529"/>
            <a:ext cx="1395966" cy="7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中心产品图标</a:t>
            </a:r>
            <a:r>
              <a:rPr lang="en-US" altLang="zh-CN" dirty="0"/>
              <a:t>-</a:t>
            </a:r>
            <a:r>
              <a:rPr lang="zh-CN" altLang="en-US" dirty="0"/>
              <a:t>解码显控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668073" y="4502331"/>
            <a:ext cx="195239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网络键盘</a:t>
            </a:r>
            <a:r>
              <a:rPr lang="en-US" altLang="zh-CN" dirty="0"/>
              <a:t>NKB5000-F_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65" y="3527735"/>
            <a:ext cx="1558495" cy="9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70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矩形 3854"/>
          <p:cNvSpPr/>
          <p:nvPr/>
        </p:nvSpPr>
        <p:spPr>
          <a:xfrm>
            <a:off x="4761819" y="3164983"/>
            <a:ext cx="1806905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视频综合平台</a:t>
            </a:r>
            <a:endParaRPr lang="en-US" altLang="zh-CN" sz="1200" dirty="0">
              <a:solidFill>
                <a:prstClr val="black"/>
              </a:solidFill>
              <a:latin typeface="微软雅黑"/>
              <a:ea typeface="微软雅黑"/>
            </a:endParaRPr>
          </a:p>
          <a:p>
            <a:pPr algn="ctr" defTabSz="914378">
              <a:lnSpc>
                <a:spcPct val="120000"/>
              </a:lnSpc>
            </a:pP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M30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（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3U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）</a:t>
            </a:r>
          </a:p>
        </p:txBody>
      </p:sp>
      <p:pic>
        <p:nvPicPr>
          <p:cNvPr id="386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4376" y="2014798"/>
            <a:ext cx="1436780" cy="92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" name="图片 38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91" y="1943099"/>
            <a:ext cx="876163" cy="108921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174413" y="3164983"/>
            <a:ext cx="57744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UPS</a:t>
            </a:r>
            <a:endParaRPr lang="zh-CN" altLang="en-US" sz="120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15" name="标题 1"/>
          <p:cNvSpPr>
            <a:spLocks noGrp="1"/>
          </p:cNvSpPr>
          <p:nvPr>
            <p:ph type="ctrTitle"/>
          </p:nvPr>
        </p:nvSpPr>
        <p:spPr>
          <a:xfrm>
            <a:off x="406950" y="214628"/>
            <a:ext cx="7646930" cy="495268"/>
          </a:xfrm>
        </p:spPr>
        <p:txBody>
          <a:bodyPr>
            <a:normAutofit/>
          </a:bodyPr>
          <a:lstStyle/>
          <a:p>
            <a:r>
              <a:rPr lang="zh-CN" altLang="en-US" dirty="0"/>
              <a:t>中心产品图标</a:t>
            </a:r>
            <a:r>
              <a:rPr lang="en-US" altLang="zh-CN" dirty="0"/>
              <a:t>-</a:t>
            </a:r>
            <a:r>
              <a:rPr lang="zh-CN" altLang="en-US" dirty="0"/>
              <a:t>解码显控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37815" y="3164983"/>
            <a:ext cx="177255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视频控制器</a:t>
            </a:r>
            <a:endParaRPr lang="en-US" altLang="zh-CN" dirty="0"/>
          </a:p>
          <a:p>
            <a:r>
              <a:rPr lang="en-US" altLang="zh-CN" dirty="0"/>
              <a:t>DH-DSCON3000-M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14" y="1918742"/>
            <a:ext cx="1526500" cy="97436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932859" y="3164983"/>
            <a:ext cx="2006923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视频控制器</a:t>
            </a:r>
            <a:endParaRPr lang="en-US" altLang="zh-CN" sz="1200" dirty="0">
              <a:solidFill>
                <a:prstClr val="black"/>
              </a:solidFill>
              <a:latin typeface="微软雅黑"/>
              <a:ea typeface="微软雅黑"/>
            </a:endParaRPr>
          </a:p>
          <a:p>
            <a:pPr algn="ctr" defTabSz="914378">
              <a:lnSpc>
                <a:spcPct val="120000"/>
              </a:lnSpc>
            </a:pP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DSCON3000-7U</a:t>
            </a:r>
            <a:endParaRPr lang="zh-CN" altLang="en-US" sz="120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2248" y="1950594"/>
            <a:ext cx="1148143" cy="107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128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33" y="3472730"/>
            <a:ext cx="1262802" cy="780754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 IPC</a:t>
            </a:r>
            <a:r>
              <a:rPr lang="zh-CN" altLang="en-US" dirty="0"/>
              <a:t>（</a:t>
            </a:r>
            <a:r>
              <a:rPr lang="en-US" altLang="zh-CN" dirty="0"/>
              <a:t>NEW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72905" y="2301357"/>
            <a:ext cx="925328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charset="-122"/>
                <a:ea typeface="Microsoft YaHei" charset="-122"/>
                <a:cs typeface="Microsoft YaHei" charset="-122"/>
              </a:rPr>
              <a:t>长支架</a:t>
            </a: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59521" y="2301357"/>
            <a:ext cx="722408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charset="-122"/>
                <a:ea typeface="Microsoft YaHei" charset="-122"/>
                <a:cs typeface="Microsoft YaHei" charset="-122"/>
              </a:rPr>
              <a:t>一拖二</a:t>
            </a: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0999" y="2301357"/>
            <a:ext cx="65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charset="-122"/>
                <a:ea typeface="Microsoft YaHei" charset="-122"/>
                <a:cs typeface="Microsoft YaHei" charset="-122"/>
              </a:rPr>
              <a:t>一</a:t>
            </a:r>
            <a:r>
              <a:rPr kumimoji="1" lang="zh-CN" altLang="en-US" sz="1200">
                <a:latin typeface="Microsoft YaHei" charset="-122"/>
                <a:ea typeface="Microsoft YaHei" charset="-122"/>
                <a:cs typeface="Microsoft YaHei" charset="-122"/>
              </a:rPr>
              <a:t>拖一</a:t>
            </a: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48662" y="2301357"/>
            <a:ext cx="41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200" dirty="0">
                <a:latin typeface="Microsoft YaHei" charset="-122"/>
                <a:ea typeface="Microsoft YaHei" charset="-122"/>
                <a:cs typeface="Microsoft YaHei" charset="-122"/>
              </a:rPr>
              <a:t>F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970081" y="2301357"/>
            <a:ext cx="167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>
                <a:latin typeface="Microsoft YaHei" charset="-122"/>
                <a:ea typeface="Microsoft YaHei" charset="-122"/>
                <a:cs typeface="Microsoft YaHei" charset="-122"/>
              </a:rPr>
              <a:t>斜装客流摄像机侧面</a:t>
            </a: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0319" y="4454571"/>
            <a:ext cx="110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charset="-122"/>
                <a:ea typeface="Microsoft YaHei" charset="-122"/>
                <a:cs typeface="Microsoft YaHei" charset="-122"/>
              </a:rPr>
              <a:t>车载</a:t>
            </a: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47112" y="4454571"/>
            <a:ext cx="11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is-IS" altLang="zh-CN" sz="1200">
                <a:latin typeface="Microsoft YaHei" charset="-122"/>
                <a:ea typeface="Microsoft YaHei" charset="-122"/>
                <a:cs typeface="Microsoft YaHei" charset="-122"/>
              </a:rPr>
              <a:t>4C2A7273</a:t>
            </a: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001529" y="4454571"/>
            <a:ext cx="97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charset="-122"/>
                <a:ea typeface="Microsoft YaHei" charset="-122"/>
                <a:cs typeface="Microsoft YaHei" charset="-122"/>
              </a:rPr>
              <a:t>高清整机图</a:t>
            </a: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43044" y="4454571"/>
            <a:ext cx="70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charset="-122"/>
                <a:ea typeface="Microsoft YaHei" charset="-122"/>
                <a:cs typeface="Microsoft YaHei" charset="-122"/>
              </a:rPr>
              <a:t>守望者</a:t>
            </a: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77" y="3340661"/>
            <a:ext cx="1092255" cy="986594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358328" y="4454571"/>
            <a:ext cx="110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charset="-122"/>
                <a:ea typeface="Microsoft YaHei" charset="-122"/>
                <a:cs typeface="Microsoft YaHei" charset="-122"/>
              </a:rPr>
              <a:t>顶装双目</a:t>
            </a: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9" y="1335814"/>
            <a:ext cx="1390050" cy="823595"/>
          </a:xfrm>
          <a:prstGeom prst="rect">
            <a:avLst/>
          </a:prstGeom>
        </p:spPr>
      </p:pic>
      <p:pic>
        <p:nvPicPr>
          <p:cNvPr id="146" name="图片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45" y="3346782"/>
            <a:ext cx="1376529" cy="1046063"/>
          </a:xfrm>
          <a:prstGeom prst="rect">
            <a:avLst/>
          </a:prstGeom>
        </p:spPr>
      </p:pic>
      <p:pic>
        <p:nvPicPr>
          <p:cNvPr id="148" name="图片 1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5" y="3311032"/>
            <a:ext cx="1448349" cy="971809"/>
          </a:xfrm>
          <a:prstGeom prst="rect">
            <a:avLst/>
          </a:prstGeom>
        </p:spPr>
      </p:pic>
      <p:pic>
        <p:nvPicPr>
          <p:cNvPr id="149" name="图片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510" y="1371634"/>
            <a:ext cx="1412739" cy="868915"/>
          </a:xfrm>
          <a:prstGeom prst="rect">
            <a:avLst/>
          </a:prstGeom>
        </p:spPr>
      </p:pic>
      <p:pic>
        <p:nvPicPr>
          <p:cNvPr id="150" name="图片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43" y="1341354"/>
            <a:ext cx="1349683" cy="897849"/>
          </a:xfrm>
          <a:prstGeom prst="rect">
            <a:avLst/>
          </a:prstGeom>
        </p:spPr>
      </p:pic>
      <p:pic>
        <p:nvPicPr>
          <p:cNvPr id="151" name="图片 1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9" y="1272308"/>
            <a:ext cx="1218830" cy="1045619"/>
          </a:xfrm>
          <a:prstGeom prst="rect">
            <a:avLst/>
          </a:prstGeom>
        </p:spPr>
      </p:pic>
      <p:pic>
        <p:nvPicPr>
          <p:cNvPr id="153" name="图片 1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25" y="1311374"/>
            <a:ext cx="1152448" cy="922624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50" y="3327180"/>
            <a:ext cx="1296243" cy="96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10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0C5849-26B6-4B09-9174-01AD6BDDA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中心产品图标</a:t>
            </a:r>
            <a:r>
              <a:rPr lang="en-US" altLang="zh-CN" dirty="0"/>
              <a:t>-</a:t>
            </a:r>
            <a:r>
              <a:rPr lang="zh-CN" altLang="en-US" dirty="0"/>
              <a:t>智能服务器（缺）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984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786" y="1870950"/>
            <a:ext cx="1876101" cy="9801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338903" y="3168353"/>
            <a:ext cx="928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行业平台</a:t>
            </a:r>
          </a:p>
        </p:txBody>
      </p:sp>
      <p:sp>
        <p:nvSpPr>
          <p:cNvPr id="5" name="文本框 9"/>
          <p:cNvSpPr txBox="1"/>
          <p:nvPr/>
        </p:nvSpPr>
        <p:spPr>
          <a:xfrm>
            <a:off x="3970017" y="3168353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基础平台</a:t>
            </a:r>
            <a:r>
              <a:rPr lang="en-US" altLang="zh-CN" dirty="0"/>
              <a:t>3U</a:t>
            </a:r>
            <a:endParaRPr lang="zh-CN" altLang="en-US" dirty="0"/>
          </a:p>
        </p:txBody>
      </p:sp>
      <p:sp>
        <p:nvSpPr>
          <p:cNvPr id="6" name="文本框 10"/>
          <p:cNvSpPr txBox="1"/>
          <p:nvPr/>
        </p:nvSpPr>
        <p:spPr>
          <a:xfrm>
            <a:off x="1737866" y="3168353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基础平台</a:t>
            </a:r>
            <a:r>
              <a:rPr lang="en-US" altLang="zh-CN" dirty="0"/>
              <a:t>4U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20" y="1902225"/>
            <a:ext cx="1598470" cy="985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70" y="1903750"/>
            <a:ext cx="1531625" cy="981243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中心产品图标</a:t>
            </a:r>
            <a:r>
              <a:rPr lang="en-US" altLang="zh-CN" dirty="0"/>
              <a:t>-</a:t>
            </a:r>
            <a:r>
              <a:rPr lang="zh-CN" altLang="en-US" dirty="0"/>
              <a:t>平台</a:t>
            </a:r>
          </a:p>
        </p:txBody>
      </p:sp>
    </p:spTree>
    <p:extLst>
      <p:ext uri="{BB962C8B-B14F-4D97-AF65-F5344CB8AC3E}">
        <p14:creationId xmlns:p14="http://schemas.microsoft.com/office/powerpoint/2010/main" val="2121170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楼宇产品图标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414428" y="838910"/>
            <a:ext cx="2016224" cy="1751280"/>
            <a:chOff x="683568" y="686944"/>
            <a:chExt cx="2016224" cy="1751280"/>
          </a:xfrm>
        </p:grpSpPr>
        <p:sp>
          <p:nvSpPr>
            <p:cNvPr id="3" name="圆角矩形 2"/>
            <p:cNvSpPr/>
            <p:nvPr/>
          </p:nvSpPr>
          <p:spPr>
            <a:xfrm>
              <a:off x="683568" y="1214088"/>
              <a:ext cx="2016224" cy="122413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1904" y="686944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可视对讲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619239" y="857375"/>
            <a:ext cx="2016224" cy="1747356"/>
            <a:chOff x="3563888" y="690868"/>
            <a:chExt cx="2016224" cy="1747356"/>
          </a:xfrm>
        </p:grpSpPr>
        <p:sp>
          <p:nvSpPr>
            <p:cNvPr id="4" name="圆角矩形 3"/>
            <p:cNvSpPr/>
            <p:nvPr/>
          </p:nvSpPr>
          <p:spPr>
            <a:xfrm>
              <a:off x="3563888" y="1214088"/>
              <a:ext cx="2016224" cy="1224136"/>
            </a:xfrm>
            <a:prstGeom prst="roundRect">
              <a:avLst/>
            </a:prstGeom>
            <a:noFill/>
            <a:ln>
              <a:solidFill>
                <a:srgbClr val="3BA9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51920" y="690868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报警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834300" y="866007"/>
            <a:ext cx="2016224" cy="1738724"/>
            <a:chOff x="683568" y="2586576"/>
            <a:chExt cx="2016224" cy="1738724"/>
          </a:xfrm>
        </p:grpSpPr>
        <p:sp>
          <p:nvSpPr>
            <p:cNvPr id="8" name="圆角矩形 7"/>
            <p:cNvSpPr/>
            <p:nvPr/>
          </p:nvSpPr>
          <p:spPr>
            <a:xfrm>
              <a:off x="683568" y="3101164"/>
              <a:ext cx="2016224" cy="1224136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2586576"/>
              <a:ext cx="1728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智能锁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380" y="1469779"/>
            <a:ext cx="737941" cy="1045767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296" y="1384495"/>
            <a:ext cx="1073095" cy="11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94" y="1382960"/>
            <a:ext cx="463835" cy="120758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EBEAA8CF-4A22-482A-999E-867027C1DB28}"/>
              </a:ext>
            </a:extLst>
          </p:cNvPr>
          <p:cNvGrpSpPr/>
          <p:nvPr/>
        </p:nvGrpSpPr>
        <p:grpSpPr>
          <a:xfrm>
            <a:off x="208485" y="824394"/>
            <a:ext cx="2016224" cy="1747356"/>
            <a:chOff x="6444208" y="690868"/>
            <a:chExt cx="2016224" cy="1747356"/>
          </a:xfrm>
        </p:grpSpPr>
        <p:sp>
          <p:nvSpPr>
            <p:cNvPr id="21" name="圆角矩形 4">
              <a:extLst>
                <a:ext uri="{FF2B5EF4-FFF2-40B4-BE49-F238E27FC236}">
                  <a16:creationId xmlns:a16="http://schemas.microsoft.com/office/drawing/2014/main" id="{B98527E7-7951-45DA-BCBE-AE1091CB2112}"/>
                </a:ext>
              </a:extLst>
            </p:cNvPr>
            <p:cNvSpPr/>
            <p:nvPr/>
          </p:nvSpPr>
          <p:spPr>
            <a:xfrm>
              <a:off x="6444208" y="1214088"/>
              <a:ext cx="2016224" cy="122413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A0D3D7AB-2020-493A-A3B7-C54CB19B5529}"/>
                </a:ext>
              </a:extLst>
            </p:cNvPr>
            <p:cNvSpPr txBox="1"/>
            <p:nvPr/>
          </p:nvSpPr>
          <p:spPr>
            <a:xfrm>
              <a:off x="6732239" y="690868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门禁</a:t>
              </a: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4BF3CA2-D1C9-4821-BFEC-075F1953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941" y="1380086"/>
            <a:ext cx="861309" cy="115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8C7A642A-970C-42B7-AD65-34514E61E197}"/>
              </a:ext>
            </a:extLst>
          </p:cNvPr>
          <p:cNvGrpSpPr/>
          <p:nvPr/>
        </p:nvGrpSpPr>
        <p:grpSpPr>
          <a:xfrm>
            <a:off x="208485" y="2755185"/>
            <a:ext cx="2016224" cy="1747356"/>
            <a:chOff x="6444208" y="690868"/>
            <a:chExt cx="2016224" cy="1747356"/>
          </a:xfrm>
        </p:grpSpPr>
        <p:sp>
          <p:nvSpPr>
            <p:cNvPr id="32" name="圆角矩形 4">
              <a:extLst>
                <a:ext uri="{FF2B5EF4-FFF2-40B4-BE49-F238E27FC236}">
                  <a16:creationId xmlns:a16="http://schemas.microsoft.com/office/drawing/2014/main" id="{C4D09F52-650C-4446-91B4-F61DC0B109AA}"/>
                </a:ext>
              </a:extLst>
            </p:cNvPr>
            <p:cNvSpPr/>
            <p:nvPr/>
          </p:nvSpPr>
          <p:spPr>
            <a:xfrm>
              <a:off x="6444208" y="1214088"/>
              <a:ext cx="2016224" cy="122413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8C18D2B2-EF4C-4134-8645-DE122F79F6E1}"/>
                </a:ext>
              </a:extLst>
            </p:cNvPr>
            <p:cNvSpPr txBox="1"/>
            <p:nvPr/>
          </p:nvSpPr>
          <p:spPr>
            <a:xfrm>
              <a:off x="6732239" y="690868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消防火眼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7097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文本框 434"/>
          <p:cNvSpPr txBox="1"/>
          <p:nvPr/>
        </p:nvSpPr>
        <p:spPr>
          <a:xfrm>
            <a:off x="886529" y="2119551"/>
            <a:ext cx="133083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二维码刷卡模组</a:t>
            </a:r>
            <a:r>
              <a:rPr lang="en-US" altLang="zh-CN" dirty="0"/>
              <a:t>DH-ASQ2000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58" y="897289"/>
            <a:ext cx="893902" cy="1181318"/>
          </a:xfrm>
          <a:prstGeom prst="rect">
            <a:avLst/>
          </a:prstGeom>
        </p:spPr>
      </p:pic>
      <p:sp>
        <p:nvSpPr>
          <p:cNvPr id="436" name="文本框 435"/>
          <p:cNvSpPr txBox="1"/>
          <p:nvPr/>
        </p:nvSpPr>
        <p:spPr>
          <a:xfrm>
            <a:off x="2376007" y="2119551"/>
            <a:ext cx="15851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防水窄款读卡器</a:t>
            </a:r>
            <a:r>
              <a:rPr lang="en-US" altLang="zh-CN" dirty="0"/>
              <a:t>E</a:t>
            </a:r>
            <a:r>
              <a:rPr lang="zh-CN" altLang="en-US" dirty="0"/>
              <a:t>款</a:t>
            </a:r>
            <a:r>
              <a:rPr lang="en-US" altLang="zh-CN" dirty="0"/>
              <a:t>DH-ASR1200E</a:t>
            </a:r>
          </a:p>
        </p:txBody>
      </p:sp>
      <p:sp>
        <p:nvSpPr>
          <p:cNvPr id="437" name="文本框 436"/>
          <p:cNvSpPr txBox="1"/>
          <p:nvPr/>
        </p:nvSpPr>
        <p:spPr>
          <a:xfrm>
            <a:off x="4057530" y="2119551"/>
            <a:ext cx="129303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sk-SK" dirty="0"/>
              <a:t>刷卡读卡器</a:t>
            </a:r>
            <a:endParaRPr lang="en-US" altLang="zh-CN" dirty="0"/>
          </a:p>
          <a:p>
            <a:r>
              <a:rPr lang="sk-SK" altLang="zh-CN" dirty="0"/>
              <a:t>DH-ASR1100A</a:t>
            </a:r>
            <a:endParaRPr lang="en-US" altLang="zh-CN" dirty="0"/>
          </a:p>
        </p:txBody>
      </p:sp>
      <p:sp>
        <p:nvSpPr>
          <p:cNvPr id="455" name="文本框 454"/>
          <p:cNvSpPr txBox="1"/>
          <p:nvPr/>
        </p:nvSpPr>
        <p:spPr>
          <a:xfrm>
            <a:off x="892883" y="4295934"/>
            <a:ext cx="132447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窄款刷卡读卡器</a:t>
            </a:r>
            <a:r>
              <a:rPr lang="en-US" altLang="zh-CN" dirty="0"/>
              <a:t>DH-ASR1200D</a:t>
            </a:r>
          </a:p>
        </p:txBody>
      </p:sp>
      <p:sp>
        <p:nvSpPr>
          <p:cNvPr id="456" name="文本框 455"/>
          <p:cNvSpPr txBox="1"/>
          <p:nvPr/>
        </p:nvSpPr>
        <p:spPr>
          <a:xfrm>
            <a:off x="2286629" y="4295934"/>
            <a:ext cx="159957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窄款刷卡密码读卡器</a:t>
            </a:r>
            <a:r>
              <a:rPr lang="en-US" altLang="zh-CN" dirty="0"/>
              <a:t>DH-ASR1201D</a:t>
            </a:r>
          </a:p>
        </p:txBody>
      </p:sp>
      <p:sp>
        <p:nvSpPr>
          <p:cNvPr id="457" name="文本框 456"/>
          <p:cNvSpPr txBox="1"/>
          <p:nvPr/>
        </p:nvSpPr>
        <p:spPr>
          <a:xfrm>
            <a:off x="4080875" y="4295934"/>
            <a:ext cx="116296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指静脉读卡器</a:t>
            </a:r>
            <a:r>
              <a:rPr lang="en-US" altLang="zh-CN" dirty="0"/>
              <a:t>ASI1214A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3" y="3053967"/>
            <a:ext cx="448498" cy="1192599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6635FA63-5253-4469-A237-98004375F8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门禁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5148D72-23FF-4FA7-BBF3-57E81F8CDCAF}"/>
              </a:ext>
            </a:extLst>
          </p:cNvPr>
          <p:cNvSpPr txBox="1"/>
          <p:nvPr/>
        </p:nvSpPr>
        <p:spPr>
          <a:xfrm>
            <a:off x="6671808" y="4295934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读卡器（带按键）</a:t>
            </a:r>
            <a:endParaRPr lang="en-US" altLang="zh-CN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A2A1513A-D30A-47A5-ACF7-6C9AF524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6253" y="3098937"/>
            <a:ext cx="615634" cy="11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EE4E16A0-8E8D-4A30-86A7-2EE1A5BAF410}"/>
              </a:ext>
            </a:extLst>
          </p:cNvPr>
          <p:cNvSpPr txBox="1"/>
          <p:nvPr/>
        </p:nvSpPr>
        <p:spPr>
          <a:xfrm>
            <a:off x="5228080" y="2119551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金属读卡器</a:t>
            </a:r>
            <a:endParaRPr lang="en-US" altLang="zh-CN" dirty="0"/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id="{2526CDE3-526B-46DD-8A6E-7665D6E24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1755" y="942586"/>
            <a:ext cx="676794" cy="112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7D6ABDD2-7C94-4D00-83BC-CDECFEAF1CB8}"/>
              </a:ext>
            </a:extLst>
          </p:cNvPr>
          <p:cNvSpPr txBox="1"/>
          <p:nvPr/>
        </p:nvSpPr>
        <p:spPr>
          <a:xfrm>
            <a:off x="5423717" y="4295934"/>
            <a:ext cx="116457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指纹读卡器</a:t>
            </a:r>
            <a:endParaRPr lang="en-US" altLang="zh-CN" dirty="0"/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3B5FD368-E84B-472B-9B96-6156D08E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3118" y="3065488"/>
            <a:ext cx="417632" cy="11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06E22E95-C086-4738-B43E-440FF94F2DD3}"/>
              </a:ext>
            </a:extLst>
          </p:cNvPr>
          <p:cNvSpPr txBox="1"/>
          <p:nvPr/>
        </p:nvSpPr>
        <p:spPr>
          <a:xfrm>
            <a:off x="6536898" y="2119551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防水型读卡器</a:t>
            </a:r>
            <a:endParaRPr lang="en-US" altLang="ja-JP" dirty="0"/>
          </a:p>
        </p:txBody>
      </p:sp>
      <p:pic>
        <p:nvPicPr>
          <p:cNvPr id="35" name="Picture 9">
            <a:extLst>
              <a:ext uri="{FF2B5EF4-FFF2-40B4-BE49-F238E27FC236}">
                <a16:creationId xmlns:a16="http://schemas.microsoft.com/office/drawing/2014/main" id="{2EDA684B-36EF-4880-9A68-A8116B7F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7975" y="981856"/>
            <a:ext cx="644219" cy="10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83" y="866633"/>
            <a:ext cx="679153" cy="11978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4" y="931174"/>
            <a:ext cx="535709" cy="1144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37" y="3098937"/>
            <a:ext cx="454846" cy="11038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54" y="3098937"/>
            <a:ext cx="462736" cy="114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23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772630" y="3165529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门禁一体机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1214007" y="3165529"/>
            <a:ext cx="143484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指纹门禁一体机</a:t>
            </a:r>
            <a:endParaRPr lang="en-US" altLang="zh-CN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3760" y="1792518"/>
            <a:ext cx="648577" cy="12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37" y="1822622"/>
            <a:ext cx="849825" cy="114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65" y="1816399"/>
            <a:ext cx="635308" cy="115786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777810" y="3165529"/>
            <a:ext cx="130458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宽窄指纹机</a:t>
            </a:r>
          </a:p>
        </p:txBody>
      </p:sp>
      <p:sp>
        <p:nvSpPr>
          <p:cNvPr id="21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门禁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3DDD4AF-335B-4001-BD1B-92870338D6AA}"/>
              </a:ext>
            </a:extLst>
          </p:cNvPr>
          <p:cNvSpPr txBox="1"/>
          <p:nvPr/>
        </p:nvSpPr>
        <p:spPr>
          <a:xfrm>
            <a:off x="6707305" y="3165529"/>
            <a:ext cx="67079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考勤机</a:t>
            </a:r>
            <a:endParaRPr lang="en-US" altLang="zh-CN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81" y="1930914"/>
            <a:ext cx="1132719" cy="107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44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门禁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80" y="1298408"/>
            <a:ext cx="1261587" cy="747749"/>
          </a:xfrm>
        </p:spPr>
      </p:pic>
      <p:sp>
        <p:nvSpPr>
          <p:cNvPr id="3" name="矩形 2"/>
          <p:cNvSpPr/>
          <p:nvPr/>
        </p:nvSpPr>
        <p:spPr>
          <a:xfrm>
            <a:off x="1553247" y="2334566"/>
            <a:ext cx="170970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门禁控制器（滑轨型）</a:t>
            </a:r>
          </a:p>
        </p:txBody>
      </p:sp>
      <p:sp>
        <p:nvSpPr>
          <p:cNvPr id="9" name="文本框 4"/>
          <p:cNvSpPr txBox="1"/>
          <p:nvPr/>
        </p:nvSpPr>
        <p:spPr>
          <a:xfrm>
            <a:off x="3831583" y="2334566"/>
            <a:ext cx="16759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门禁控制器（铁箱型）</a:t>
            </a:r>
            <a:endParaRPr lang="en-US" altLang="zh-CN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5073" y="1166519"/>
            <a:ext cx="710425" cy="102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48808E5-D915-446F-9093-06945AD94A54}"/>
              </a:ext>
            </a:extLst>
          </p:cNvPr>
          <p:cNvSpPr txBox="1"/>
          <p:nvPr/>
        </p:nvSpPr>
        <p:spPr>
          <a:xfrm>
            <a:off x="1414975" y="4301100"/>
            <a:ext cx="15321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mr-IN" dirty="0"/>
              <a:t>发卡器</a:t>
            </a:r>
            <a:endParaRPr lang="en-US" altLang="zh-CN" dirty="0"/>
          </a:p>
          <a:p>
            <a:r>
              <a:rPr lang="mr-IN" altLang="zh-CN" dirty="0"/>
              <a:t>DH-ASM100</a:t>
            </a:r>
            <a:endParaRPr lang="en-US" altLang="zh-CN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0253555-E06E-4B12-B2DB-CBE5CCC0B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71" y="3388395"/>
            <a:ext cx="1238054" cy="82368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BBD486B-92A4-4724-9F2C-5049332D9A85}"/>
              </a:ext>
            </a:extLst>
          </p:cNvPr>
          <p:cNvSpPr txBox="1"/>
          <p:nvPr/>
        </p:nvSpPr>
        <p:spPr>
          <a:xfrm>
            <a:off x="3362967" y="4301100"/>
            <a:ext cx="12109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身份证阅读器</a:t>
            </a:r>
            <a:r>
              <a:rPr lang="en-US" altLang="zh-CN" dirty="0"/>
              <a:t>DH-ASF106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FCD5F6-C0F9-4C59-82A0-DDD34F07A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1" y="3417935"/>
            <a:ext cx="1179209" cy="68221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12F72E3-AFA3-447A-B881-1B6EEB5EAC36}"/>
              </a:ext>
            </a:extLst>
          </p:cNvPr>
          <p:cNvSpPr txBox="1"/>
          <p:nvPr/>
        </p:nvSpPr>
        <p:spPr>
          <a:xfrm>
            <a:off x="4976069" y="4301100"/>
            <a:ext cx="119681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指静脉录入仪</a:t>
            </a:r>
            <a:r>
              <a:rPr lang="en-US" altLang="zh-CN" dirty="0"/>
              <a:t>DH-ASM104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D699F19-EF4D-4D69-81F8-12A5ADEEB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81" y="3201439"/>
            <a:ext cx="794229" cy="101431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FA4D15A-A97A-4E05-942D-E283A5D0EFFD}"/>
              </a:ext>
            </a:extLst>
          </p:cNvPr>
          <p:cNvSpPr txBox="1"/>
          <p:nvPr/>
        </p:nvSpPr>
        <p:spPr>
          <a:xfrm>
            <a:off x="6433575" y="4301100"/>
            <a:ext cx="136199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CUP</a:t>
            </a:r>
            <a:r>
              <a:rPr lang="zh-CN" altLang="en-US" dirty="0"/>
              <a:t>卡读写卡器</a:t>
            </a:r>
            <a:r>
              <a:rPr lang="en-US" altLang="zh-CN" dirty="0"/>
              <a:t>DH-ASM103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48D31AC-04DB-43FE-BC52-3479150AA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58" y="3162923"/>
            <a:ext cx="672781" cy="104916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07F1975-9ADE-40C7-80A1-51D5B07498EC}"/>
              </a:ext>
            </a:extLst>
          </p:cNvPr>
          <p:cNvSpPr txBox="1"/>
          <p:nvPr/>
        </p:nvSpPr>
        <p:spPr>
          <a:xfrm>
            <a:off x="6440805" y="2334566"/>
            <a:ext cx="94684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分控制器</a:t>
            </a:r>
            <a:endParaRPr lang="en-US" altLang="zh-CN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31" y="1354556"/>
            <a:ext cx="1651993" cy="93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44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文本框 434"/>
          <p:cNvSpPr txBox="1"/>
          <p:nvPr/>
        </p:nvSpPr>
        <p:spPr>
          <a:xfrm>
            <a:off x="1047694" y="2337503"/>
            <a:ext cx="132610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离线巡更采集器</a:t>
            </a:r>
            <a:endParaRPr lang="en-US" altLang="zh-CN" dirty="0"/>
          </a:p>
        </p:txBody>
      </p:sp>
      <p:sp>
        <p:nvSpPr>
          <p:cNvPr id="436" name="文本框 435"/>
          <p:cNvSpPr txBox="1"/>
          <p:nvPr/>
        </p:nvSpPr>
        <p:spPr>
          <a:xfrm>
            <a:off x="2985935" y="2337503"/>
            <a:ext cx="141731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离线巡更人员钮</a:t>
            </a:r>
            <a:endParaRPr lang="en-US" altLang="zh-CN" dirty="0"/>
          </a:p>
        </p:txBody>
      </p:sp>
      <p:sp>
        <p:nvSpPr>
          <p:cNvPr id="437" name="文本框 436"/>
          <p:cNvSpPr txBox="1"/>
          <p:nvPr/>
        </p:nvSpPr>
        <p:spPr>
          <a:xfrm>
            <a:off x="4905180" y="2337503"/>
            <a:ext cx="138013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离线巡更事件簿</a:t>
            </a:r>
            <a:endParaRPr lang="en-US" altLang="zh-CN" dirty="0"/>
          </a:p>
        </p:txBody>
      </p:sp>
      <p:sp>
        <p:nvSpPr>
          <p:cNvPr id="438" name="文本框 437"/>
          <p:cNvSpPr txBox="1"/>
          <p:nvPr/>
        </p:nvSpPr>
        <p:spPr>
          <a:xfrm>
            <a:off x="6742007" y="2337503"/>
            <a:ext cx="142729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离线巡更信息钮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758" y="1368199"/>
            <a:ext cx="1197070" cy="8603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67" y="1296522"/>
            <a:ext cx="1298582" cy="982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24" y="1205518"/>
            <a:ext cx="1503791" cy="10812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34" y="1460392"/>
            <a:ext cx="989174" cy="75997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E57A9A5-D177-4502-8C56-06FB5594A706}"/>
              </a:ext>
            </a:extLst>
          </p:cNvPr>
          <p:cNvSpPr txBox="1"/>
          <p:nvPr/>
        </p:nvSpPr>
        <p:spPr>
          <a:xfrm>
            <a:off x="1589952" y="4491963"/>
            <a:ext cx="67127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访客机</a:t>
            </a:r>
            <a:endParaRPr lang="en-US" altLang="zh-CN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0936B4E-253B-469B-817B-583680A3A0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83" y="3372356"/>
            <a:ext cx="1271237" cy="106763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465D2B4-BC1F-445B-9937-9D7BCF4B0794}"/>
              </a:ext>
            </a:extLst>
          </p:cNvPr>
          <p:cNvSpPr txBox="1"/>
          <p:nvPr/>
        </p:nvSpPr>
        <p:spPr>
          <a:xfrm>
            <a:off x="3203163" y="4491963"/>
            <a:ext cx="109836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挂式消费机</a:t>
            </a:r>
            <a:endParaRPr lang="en-US" altLang="zh-CN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436BED5-3F9B-45DE-89BE-9A9F9D53E902}"/>
              </a:ext>
            </a:extLst>
          </p:cNvPr>
          <p:cNvSpPr txBox="1"/>
          <p:nvPr/>
        </p:nvSpPr>
        <p:spPr>
          <a:xfrm>
            <a:off x="5066440" y="4491963"/>
            <a:ext cx="97903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卧式充值机</a:t>
            </a:r>
            <a:endParaRPr lang="en-US" altLang="zh-CN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8A9DABC-7966-4CC9-8BF7-BCF763710240}"/>
              </a:ext>
            </a:extLst>
          </p:cNvPr>
          <p:cNvSpPr txBox="1"/>
          <p:nvPr/>
        </p:nvSpPr>
        <p:spPr>
          <a:xfrm>
            <a:off x="6856009" y="4491963"/>
            <a:ext cx="112898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卧式消费机</a:t>
            </a:r>
            <a:endParaRPr lang="en-US" altLang="zh-CN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1CE1EBF-1DBB-4D91-B2BC-3B836E8F6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73" y="3553508"/>
            <a:ext cx="1379215" cy="80684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72661C8-35C2-476A-AFAA-56AB590D4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84" y="3581521"/>
            <a:ext cx="1379215" cy="806841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10E8E11-E149-4784-BFE0-46237CD041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门禁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54" y="3207387"/>
            <a:ext cx="721644" cy="12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72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文本框 434"/>
          <p:cNvSpPr txBox="1"/>
          <p:nvPr/>
        </p:nvSpPr>
        <p:spPr>
          <a:xfrm>
            <a:off x="737600" y="3174991"/>
            <a:ext cx="1276879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桥式圆弧小摆闸</a:t>
            </a:r>
            <a:endParaRPr lang="en-US" altLang="zh-CN" dirty="0"/>
          </a:p>
        </p:txBody>
      </p:sp>
      <p:sp>
        <p:nvSpPr>
          <p:cNvPr id="445" name="文本框 444"/>
          <p:cNvSpPr txBox="1"/>
          <p:nvPr/>
        </p:nvSpPr>
        <p:spPr>
          <a:xfrm>
            <a:off x="2349014" y="3174991"/>
            <a:ext cx="15182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刷卡桥式快速翼闸</a:t>
            </a:r>
            <a:endParaRPr lang="en-US" altLang="zh-CN" dirty="0"/>
          </a:p>
        </p:txBody>
      </p:sp>
      <p:sp>
        <p:nvSpPr>
          <p:cNvPr id="446" name="文本框 445"/>
          <p:cNvSpPr txBox="1"/>
          <p:nvPr/>
        </p:nvSpPr>
        <p:spPr>
          <a:xfrm>
            <a:off x="3878240" y="3174991"/>
            <a:ext cx="151236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刷卡桥式圆弧摆闸</a:t>
            </a:r>
            <a:endParaRPr lang="en-US" altLang="zh-CN" dirty="0"/>
          </a:p>
        </p:txBody>
      </p:sp>
      <p:sp>
        <p:nvSpPr>
          <p:cNvPr id="447" name="文本框 446"/>
          <p:cNvSpPr txBox="1"/>
          <p:nvPr/>
        </p:nvSpPr>
        <p:spPr>
          <a:xfrm>
            <a:off x="5504064" y="3174991"/>
            <a:ext cx="141604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指纹刷卡圆弧摆闸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9" y="1918741"/>
            <a:ext cx="1527054" cy="11476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75" y="1820597"/>
            <a:ext cx="1293572" cy="12519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00" y="1950071"/>
            <a:ext cx="1044782" cy="10796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50" y="1912058"/>
            <a:ext cx="1092348" cy="1060176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095537" y="3174991"/>
            <a:ext cx="156844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刷卡桥式圆弧三辊闸</a:t>
            </a: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250" y="1903496"/>
            <a:ext cx="933002" cy="1068738"/>
          </a:xfrm>
          <a:prstGeom prst="rect">
            <a:avLst/>
          </a:prstGeom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4DEF5B0B-39D9-410F-92E3-449284E3B8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门禁</a:t>
            </a:r>
          </a:p>
        </p:txBody>
      </p:sp>
    </p:spTree>
    <p:extLst>
      <p:ext uri="{BB962C8B-B14F-4D97-AF65-F5344CB8AC3E}">
        <p14:creationId xmlns:p14="http://schemas.microsoft.com/office/powerpoint/2010/main" val="1960280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文本框 434"/>
          <p:cNvSpPr txBox="1"/>
          <p:nvPr/>
        </p:nvSpPr>
        <p:spPr>
          <a:xfrm>
            <a:off x="609519" y="4494187"/>
            <a:ext cx="141502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立式人证核验终端</a:t>
            </a:r>
            <a:endParaRPr lang="en-US" altLang="zh-CN" dirty="0"/>
          </a:p>
        </p:txBody>
      </p:sp>
      <p:sp>
        <p:nvSpPr>
          <p:cNvPr id="436" name="文本框 435"/>
          <p:cNvSpPr txBox="1"/>
          <p:nvPr/>
        </p:nvSpPr>
        <p:spPr>
          <a:xfrm>
            <a:off x="2329855" y="4494187"/>
            <a:ext cx="142092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人证合一一体机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9" y="1248536"/>
            <a:ext cx="748145" cy="3186067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B75E0568-B265-46BE-B013-28A455A5B6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门禁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DE99F63-937F-4985-9D37-BFDFB16CC22B}"/>
              </a:ext>
            </a:extLst>
          </p:cNvPr>
          <p:cNvSpPr txBox="1"/>
          <p:nvPr/>
        </p:nvSpPr>
        <p:spPr>
          <a:xfrm>
            <a:off x="4304959" y="4494187"/>
            <a:ext cx="144631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人证刷卡圆弧摆闸</a:t>
            </a:r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1756B22-5438-4536-99D7-258DEC31245A}"/>
              </a:ext>
            </a:extLst>
          </p:cNvPr>
          <p:cNvSpPr txBox="1"/>
          <p:nvPr/>
        </p:nvSpPr>
        <p:spPr>
          <a:xfrm>
            <a:off x="6041137" y="4475400"/>
            <a:ext cx="224446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人证指纹刷卡二维码圆弧摆闸</a:t>
            </a:r>
            <a:endParaRPr lang="en-US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09C6164-822D-4703-94EB-CAA7473EC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71" y="3260361"/>
            <a:ext cx="1088035" cy="11592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C257DD5-A438-407C-96F7-6CB8A2BA8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6" y="3253201"/>
            <a:ext cx="1055147" cy="11145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85" y="3149079"/>
            <a:ext cx="1104559" cy="134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23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文本框 434"/>
          <p:cNvSpPr txBox="1"/>
          <p:nvPr/>
        </p:nvSpPr>
        <p:spPr>
          <a:xfrm>
            <a:off x="542609" y="3166318"/>
            <a:ext cx="115135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胶体蓄电池</a:t>
            </a:r>
            <a:endParaRPr lang="en-US" altLang="zh-CN" dirty="0"/>
          </a:p>
        </p:txBody>
      </p:sp>
      <p:sp>
        <p:nvSpPr>
          <p:cNvPr id="436" name="文本框 435"/>
          <p:cNvSpPr txBox="1"/>
          <p:nvPr/>
        </p:nvSpPr>
        <p:spPr>
          <a:xfrm>
            <a:off x="3471694" y="3166318"/>
            <a:ext cx="7224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控制器</a:t>
            </a:r>
            <a:endParaRPr lang="en-US" altLang="zh-CN" dirty="0"/>
          </a:p>
        </p:txBody>
      </p:sp>
      <p:sp>
        <p:nvSpPr>
          <p:cNvPr id="437" name="文本框 436"/>
          <p:cNvSpPr txBox="1"/>
          <p:nvPr/>
        </p:nvSpPr>
        <p:spPr>
          <a:xfrm>
            <a:off x="4728264" y="3166318"/>
            <a:ext cx="115083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配电箱外景</a:t>
            </a:r>
            <a:endParaRPr lang="en-US" altLang="zh-CN" dirty="0"/>
          </a:p>
        </p:txBody>
      </p:sp>
      <p:sp>
        <p:nvSpPr>
          <p:cNvPr id="445" name="文本框 444"/>
          <p:cNvSpPr txBox="1"/>
          <p:nvPr/>
        </p:nvSpPr>
        <p:spPr>
          <a:xfrm>
            <a:off x="1867316" y="3168324"/>
            <a:ext cx="115135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胶体蓄电池</a:t>
            </a:r>
            <a:endParaRPr lang="en-US" altLang="zh-CN" dirty="0"/>
          </a:p>
        </p:txBody>
      </p:sp>
      <p:sp>
        <p:nvSpPr>
          <p:cNvPr id="446" name="文本框 445"/>
          <p:cNvSpPr txBox="1"/>
          <p:nvPr/>
        </p:nvSpPr>
        <p:spPr>
          <a:xfrm>
            <a:off x="6322297" y="3168324"/>
            <a:ext cx="7224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控制器</a:t>
            </a:r>
            <a:endParaRPr lang="en-US" altLang="zh-CN" dirty="0"/>
          </a:p>
        </p:txBody>
      </p:sp>
      <p:sp>
        <p:nvSpPr>
          <p:cNvPr id="447" name="文本框 446"/>
          <p:cNvSpPr txBox="1"/>
          <p:nvPr/>
        </p:nvSpPr>
        <p:spPr>
          <a:xfrm>
            <a:off x="7524064" y="3168324"/>
            <a:ext cx="115083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配电箱外景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2" y="2017946"/>
            <a:ext cx="1161082" cy="11029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11" y="2075393"/>
            <a:ext cx="747894" cy="1048261"/>
          </a:xfrm>
          <a:prstGeom prst="rect">
            <a:avLst/>
          </a:prstGeom>
        </p:spPr>
      </p:pic>
      <p:sp>
        <p:nvSpPr>
          <p:cNvPr id="9" name="标题 8">
            <a:extLst>
              <a:ext uri="{FF2B5EF4-FFF2-40B4-BE49-F238E27FC236}">
                <a16:creationId xmlns:a16="http://schemas.microsoft.com/office/drawing/2014/main" id="{EFBF63EF-EF06-4DB3-ADA1-78458855F0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门禁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92" y="2211856"/>
            <a:ext cx="1134448" cy="8108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64" y="2123288"/>
            <a:ext cx="1082190" cy="88164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316" y="2116158"/>
            <a:ext cx="1179687" cy="9065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090" y="2165086"/>
            <a:ext cx="934445" cy="9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2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26736" y="2338652"/>
            <a:ext cx="1337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标准枪（标五）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57580" y="2338652"/>
            <a:ext cx="116364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标准枪（标四）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16604" y="4491590"/>
            <a:ext cx="136701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红外枪（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M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型）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08386"/>
            <a:ext cx="1368152" cy="10313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05" y="1192921"/>
            <a:ext cx="1375594" cy="106224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02" y="3203697"/>
            <a:ext cx="1291911" cy="1074661"/>
          </a:xfrm>
          <a:prstGeom prst="rect">
            <a:avLst/>
          </a:prstGeom>
        </p:spPr>
      </p:pic>
      <p:sp>
        <p:nvSpPr>
          <p:cNvPr id="22" name="文本框 4"/>
          <p:cNvSpPr txBox="1"/>
          <p:nvPr/>
        </p:nvSpPr>
        <p:spPr>
          <a:xfrm>
            <a:off x="4849921" y="2338652"/>
            <a:ext cx="136372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红外枪（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E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型中枪）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sp>
        <p:nvSpPr>
          <p:cNvPr id="24" name="文本框 8"/>
          <p:cNvSpPr txBox="1"/>
          <p:nvPr/>
        </p:nvSpPr>
        <p:spPr>
          <a:xfrm>
            <a:off x="517724" y="4491590"/>
            <a:ext cx="144681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红外枪（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E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型大枪）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5" y="3224826"/>
            <a:ext cx="1312441" cy="103240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42" y="1186278"/>
            <a:ext cx="1353594" cy="1075534"/>
          </a:xfrm>
          <a:prstGeom prst="rect">
            <a:avLst/>
          </a:prstGeom>
        </p:spPr>
      </p:pic>
      <p:sp>
        <p:nvSpPr>
          <p:cNvPr id="27" name="文本框 11"/>
          <p:cNvSpPr txBox="1"/>
          <p:nvPr/>
        </p:nvSpPr>
        <p:spPr>
          <a:xfrm>
            <a:off x="4767230" y="4491590"/>
            <a:ext cx="151216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红外枪（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WIFI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小枪）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13" y="3027666"/>
            <a:ext cx="1425636" cy="1336782"/>
          </a:xfrm>
          <a:prstGeom prst="rect">
            <a:avLst/>
          </a:prstGeom>
        </p:spPr>
      </p:pic>
      <p:sp>
        <p:nvSpPr>
          <p:cNvPr id="29" name="文本框 6"/>
          <p:cNvSpPr txBox="1"/>
          <p:nvPr/>
        </p:nvSpPr>
        <p:spPr>
          <a:xfrm>
            <a:off x="6735032" y="4491590"/>
            <a:ext cx="216872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三目全景枪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88" y="3224825"/>
            <a:ext cx="1300305" cy="1101047"/>
          </a:xfrm>
          <a:prstGeom prst="rect">
            <a:avLst/>
          </a:prstGeom>
        </p:spPr>
      </p:pic>
      <p:sp>
        <p:nvSpPr>
          <p:cNvPr id="21" name="标题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 IPC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98689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953389" y="2323439"/>
            <a:ext cx="144016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室内机</a:t>
            </a:r>
            <a:r>
              <a:rPr lang="en-US" altLang="zh-CN" dirty="0"/>
              <a:t>2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1034" y="893290"/>
            <a:ext cx="1139966" cy="126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2898418" y="4500282"/>
            <a:ext cx="153401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单元门口机</a:t>
            </a:r>
            <a:r>
              <a:rPr lang="en-US" altLang="zh-CN" dirty="0"/>
              <a:t>2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669178" y="4500282"/>
            <a:ext cx="1440160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单元门口机</a:t>
            </a:r>
            <a:r>
              <a:rPr lang="en-US" altLang="zh-CN" dirty="0"/>
              <a:t>4</a:t>
            </a:r>
          </a:p>
        </p:txBody>
      </p:sp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0149" y="3155428"/>
            <a:ext cx="451141" cy="126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6235" y="3189031"/>
            <a:ext cx="387956" cy="11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本框 30"/>
          <p:cNvSpPr txBox="1"/>
          <p:nvPr/>
        </p:nvSpPr>
        <p:spPr>
          <a:xfrm>
            <a:off x="4928562" y="4500282"/>
            <a:ext cx="153401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单元门口机</a:t>
            </a:r>
            <a:r>
              <a:rPr lang="en-US" altLang="zh-CN" dirty="0"/>
              <a:t>3</a:t>
            </a:r>
          </a:p>
        </p:txBody>
      </p:sp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375" y="3140439"/>
            <a:ext cx="397148" cy="13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0" y="910843"/>
            <a:ext cx="1243686" cy="1243686"/>
          </a:xfrm>
          <a:prstGeom prst="rect">
            <a:avLst/>
          </a:prstGeom>
        </p:spPr>
      </p:pic>
      <p:sp>
        <p:nvSpPr>
          <p:cNvPr id="34" name="文本框 24"/>
          <p:cNvSpPr txBox="1"/>
          <p:nvPr/>
        </p:nvSpPr>
        <p:spPr>
          <a:xfrm>
            <a:off x="746631" y="2323439"/>
            <a:ext cx="153401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室内机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5" name="文本框 22"/>
          <p:cNvSpPr txBox="1"/>
          <p:nvPr/>
        </p:nvSpPr>
        <p:spPr>
          <a:xfrm>
            <a:off x="1074418" y="4500282"/>
            <a:ext cx="145281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单元门口机</a:t>
            </a:r>
            <a:r>
              <a:rPr lang="en-US" altLang="zh-CN" dirty="0"/>
              <a:t>1</a:t>
            </a:r>
          </a:p>
        </p:txBody>
      </p:sp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4399" y="3164190"/>
            <a:ext cx="433022" cy="123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320" y="893289"/>
            <a:ext cx="874563" cy="1492571"/>
          </a:xfrm>
          <a:prstGeom prst="rect">
            <a:avLst/>
          </a:prstGeom>
        </p:spPr>
      </p:pic>
      <p:sp>
        <p:nvSpPr>
          <p:cNvPr id="40" name="文本框 24"/>
          <p:cNvSpPr txBox="1"/>
          <p:nvPr/>
        </p:nvSpPr>
        <p:spPr>
          <a:xfrm>
            <a:off x="5018502" y="2323439"/>
            <a:ext cx="153401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室内机</a:t>
            </a:r>
            <a:r>
              <a:rPr lang="en-US" altLang="zh-CN" dirty="0"/>
              <a:t>3</a:t>
            </a:r>
            <a:r>
              <a:rPr lang="zh-CN" altLang="en-US" dirty="0"/>
              <a:t>（</a:t>
            </a:r>
            <a:r>
              <a:rPr lang="en-US" altLang="zh-CN" dirty="0"/>
              <a:t>DS</a:t>
            </a:r>
            <a:r>
              <a:rPr lang="zh-CN" altLang="en-US" dirty="0"/>
              <a:t>款）</a:t>
            </a:r>
          </a:p>
        </p:txBody>
      </p:sp>
      <p:sp>
        <p:nvSpPr>
          <p:cNvPr id="21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可视对讲</a:t>
            </a:r>
          </a:p>
        </p:txBody>
      </p:sp>
    </p:spTree>
    <p:extLst>
      <p:ext uri="{BB962C8B-B14F-4D97-AF65-F5344CB8AC3E}">
        <p14:creationId xmlns:p14="http://schemas.microsoft.com/office/powerpoint/2010/main" val="15785626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643" y="1442229"/>
            <a:ext cx="1295962" cy="6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417438" y="2340304"/>
            <a:ext cx="187223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分配器、楼道交换机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75610" y="4487716"/>
            <a:ext cx="153401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中心管理机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459" y="3600016"/>
            <a:ext cx="1202938" cy="62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6852792" y="2332186"/>
            <a:ext cx="153401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别墅门口机</a:t>
            </a:r>
            <a:r>
              <a:rPr lang="en-US" altLang="zh-CN" dirty="0"/>
              <a:t>3</a:t>
            </a:r>
            <a:r>
              <a:rPr lang="zh-CN" altLang="en-US" dirty="0"/>
              <a:t>（</a:t>
            </a:r>
            <a:r>
              <a:rPr lang="en-US" altLang="zh-CN" dirty="0"/>
              <a:t>C</a:t>
            </a:r>
            <a:r>
              <a:rPr lang="zh-CN" altLang="en-US" dirty="0"/>
              <a:t>款）</a:t>
            </a:r>
            <a:endParaRPr lang="en-US" altLang="zh-CN" dirty="0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5576" y="1176728"/>
            <a:ext cx="733535" cy="120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1583" y="1109542"/>
            <a:ext cx="725077" cy="10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4"/>
          <p:cNvSpPr txBox="1"/>
          <p:nvPr/>
        </p:nvSpPr>
        <p:spPr>
          <a:xfrm>
            <a:off x="2220878" y="2334769"/>
            <a:ext cx="159298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梯口机</a:t>
            </a:r>
            <a:endParaRPr lang="en-US" altLang="zh-CN" dirty="0"/>
          </a:p>
        </p:txBody>
      </p:sp>
      <p:sp>
        <p:nvSpPr>
          <p:cNvPr id="26" name="文本框 25"/>
          <p:cNvSpPr txBox="1"/>
          <p:nvPr/>
        </p:nvSpPr>
        <p:spPr>
          <a:xfrm>
            <a:off x="3693351" y="2337721"/>
            <a:ext cx="145281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别墅门口机</a:t>
            </a:r>
            <a:r>
              <a:rPr lang="en-US" altLang="zh-CN" dirty="0"/>
              <a:t>1</a:t>
            </a:r>
          </a:p>
        </p:txBody>
      </p: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00" y="1111985"/>
            <a:ext cx="719433" cy="114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76" y="1115745"/>
            <a:ext cx="1219023" cy="1219023"/>
          </a:xfrm>
          <a:prstGeom prst="rect">
            <a:avLst/>
          </a:prstGeom>
        </p:spPr>
      </p:pic>
      <p:sp>
        <p:nvSpPr>
          <p:cNvPr id="31" name="文本框 24"/>
          <p:cNvSpPr txBox="1"/>
          <p:nvPr/>
        </p:nvSpPr>
        <p:spPr>
          <a:xfrm>
            <a:off x="5139153" y="2337721"/>
            <a:ext cx="153401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别墅门口机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可视对讲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68" y="3231681"/>
            <a:ext cx="717903" cy="12587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3" y="3332970"/>
            <a:ext cx="832752" cy="1134998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185375" y="4509905"/>
            <a:ext cx="133080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VTA2</a:t>
            </a:r>
            <a:r>
              <a:rPr lang="zh-CN" altLang="en-US" dirty="0"/>
              <a:t>报警终端</a:t>
            </a:r>
            <a:endParaRPr lang="en-US" altLang="zh-CN" dirty="0"/>
          </a:p>
        </p:txBody>
      </p:sp>
      <p:sp>
        <p:nvSpPr>
          <p:cNvPr id="32" name="文本框 31"/>
          <p:cNvSpPr txBox="1"/>
          <p:nvPr/>
        </p:nvSpPr>
        <p:spPr>
          <a:xfrm>
            <a:off x="3821328" y="4509905"/>
            <a:ext cx="110249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VTA5</a:t>
            </a:r>
            <a:r>
              <a:rPr lang="zh-CN" altLang="en-US" dirty="0"/>
              <a:t>报警箱</a:t>
            </a:r>
            <a:endParaRPr lang="en-US" altLang="zh-CN" dirty="0"/>
          </a:p>
        </p:txBody>
      </p:sp>
      <p:sp>
        <p:nvSpPr>
          <p:cNvPr id="33" name="文本框 32"/>
          <p:cNvSpPr txBox="1"/>
          <p:nvPr/>
        </p:nvSpPr>
        <p:spPr>
          <a:xfrm>
            <a:off x="5438325" y="4509905"/>
            <a:ext cx="119201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VTT2610C-C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87294ADF-33E4-4A75-942C-B325DD7770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96" y="3138551"/>
            <a:ext cx="326242" cy="1351902"/>
          </a:xfrm>
          <a:prstGeom prst="rect">
            <a:avLst/>
          </a:prstGeom>
        </p:spPr>
      </p:pic>
      <p:sp>
        <p:nvSpPr>
          <p:cNvPr id="35" name="文本框 24">
            <a:extLst>
              <a:ext uri="{FF2B5EF4-FFF2-40B4-BE49-F238E27FC236}">
                <a16:creationId xmlns:a16="http://schemas.microsoft.com/office/drawing/2014/main" id="{115DC948-9A07-4EE9-A08F-F3F2503F731A}"/>
              </a:ext>
            </a:extLst>
          </p:cNvPr>
          <p:cNvSpPr txBox="1"/>
          <p:nvPr/>
        </p:nvSpPr>
        <p:spPr>
          <a:xfrm>
            <a:off x="6844661" y="4509905"/>
            <a:ext cx="153401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报警柱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26" y="3240578"/>
            <a:ext cx="838728" cy="12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86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30727" y="2330456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报警主机（无线）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36107" y="4493295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输出扩展模块（</a:t>
            </a:r>
            <a:r>
              <a:rPr lang="en-US" altLang="zh-CN" dirty="0"/>
              <a:t>8</a:t>
            </a:r>
            <a:r>
              <a:rPr lang="zh-CN" altLang="en-US" dirty="0"/>
              <a:t>路）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5629" y="2330456"/>
            <a:ext cx="143484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报警主机（银行）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24716" y="2283714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报警主机（总线）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672519" y="2330456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报警主机（视频）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5" y="1302806"/>
            <a:ext cx="1158383" cy="93524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26429" y="4493296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动环主机（通用）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25" y="3689332"/>
            <a:ext cx="1241670" cy="70492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7" y="3605133"/>
            <a:ext cx="1353775" cy="7649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1" y="1401580"/>
            <a:ext cx="1354698" cy="84088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34" y="1174210"/>
            <a:ext cx="737941" cy="104576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08" y="930039"/>
            <a:ext cx="717676" cy="131776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76" y="3330056"/>
            <a:ext cx="668789" cy="1163240"/>
          </a:xfrm>
          <a:prstGeom prst="rect">
            <a:avLst/>
          </a:prstGeom>
        </p:spPr>
      </p:pic>
      <p:sp>
        <p:nvSpPr>
          <p:cNvPr id="24" name="文本框 4"/>
          <p:cNvSpPr txBox="1"/>
          <p:nvPr/>
        </p:nvSpPr>
        <p:spPr>
          <a:xfrm>
            <a:off x="4728353" y="4493298"/>
            <a:ext cx="148946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报警键盘（无线）</a:t>
            </a:r>
          </a:p>
        </p:txBody>
      </p:sp>
      <p:sp>
        <p:nvSpPr>
          <p:cNvPr id="26" name="文本框 4"/>
          <p:cNvSpPr txBox="1"/>
          <p:nvPr/>
        </p:nvSpPr>
        <p:spPr>
          <a:xfrm>
            <a:off x="6743086" y="4493295"/>
            <a:ext cx="129145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报警键盘（</a:t>
            </a:r>
            <a:r>
              <a:rPr lang="en-US" altLang="zh-CN" dirty="0"/>
              <a:t>LCD</a:t>
            </a:r>
            <a:r>
              <a:rPr lang="zh-CN" altLang="en-US" dirty="0"/>
              <a:t>）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31" y="3393547"/>
            <a:ext cx="726300" cy="1063684"/>
          </a:xfrm>
          <a:prstGeom prst="rect">
            <a:avLst/>
          </a:prstGeom>
        </p:spPr>
      </p:pic>
      <p:sp>
        <p:nvSpPr>
          <p:cNvPr id="25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报警</a:t>
            </a:r>
          </a:p>
        </p:txBody>
      </p:sp>
    </p:spTree>
    <p:extLst>
      <p:ext uri="{BB962C8B-B14F-4D97-AF65-F5344CB8AC3E}">
        <p14:creationId xmlns:p14="http://schemas.microsoft.com/office/powerpoint/2010/main" val="2248357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885896" y="2119939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安监动环主机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2312693" y="2119939"/>
            <a:ext cx="1372616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/>
              <a:t>玻璃破碎探测器</a:t>
            </a:r>
            <a:endParaRPr lang="en-US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3975952" y="2119939"/>
            <a:ext cx="10863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红外探测器（壁挂式）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495580" y="2119939"/>
            <a:ext cx="105782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红外探测器（吸顶式）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6956346" y="2119939"/>
            <a:ext cx="112659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环境采集单元</a:t>
            </a: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15" y="1297858"/>
            <a:ext cx="1226422" cy="7442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3" y="990352"/>
            <a:ext cx="623062" cy="105463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81" y="1101454"/>
            <a:ext cx="559057" cy="95197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29" y="1116444"/>
            <a:ext cx="1041415" cy="94094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54182" y="4272440"/>
            <a:ext cx="143508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紧急按钮（</a:t>
            </a:r>
            <a:r>
              <a:rPr lang="en-US" altLang="zh-CN" dirty="0"/>
              <a:t>86</a:t>
            </a:r>
            <a:r>
              <a:rPr lang="zh-CN" altLang="en-US" dirty="0"/>
              <a:t>盒）</a:t>
            </a:r>
            <a:endParaRPr lang="en-US" altLang="zh-CN" dirty="0"/>
          </a:p>
        </p:txBody>
      </p:sp>
      <p:sp>
        <p:nvSpPr>
          <p:cNvPr id="24" name="文本框 23"/>
          <p:cNvSpPr txBox="1"/>
          <p:nvPr/>
        </p:nvSpPr>
        <p:spPr>
          <a:xfrm>
            <a:off x="1989263" y="4272440"/>
            <a:ext cx="189082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紧急按钮（凸出表面安装）</a:t>
            </a:r>
            <a:endParaRPr lang="en-US" altLang="zh-CN" dirty="0"/>
          </a:p>
        </p:txBody>
      </p:sp>
      <p:sp>
        <p:nvSpPr>
          <p:cNvPr id="25" name="文本框 24"/>
          <p:cNvSpPr txBox="1"/>
          <p:nvPr/>
        </p:nvSpPr>
        <p:spPr>
          <a:xfrm>
            <a:off x="4005931" y="4272440"/>
            <a:ext cx="108637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幕帘探测器</a:t>
            </a:r>
            <a:endParaRPr lang="en-US" altLang="zh-CN" dirty="0"/>
          </a:p>
        </p:txBody>
      </p:sp>
      <p:sp>
        <p:nvSpPr>
          <p:cNvPr id="26" name="文本框 25"/>
          <p:cNvSpPr txBox="1"/>
          <p:nvPr/>
        </p:nvSpPr>
        <p:spPr>
          <a:xfrm>
            <a:off x="5375660" y="4272440"/>
            <a:ext cx="124832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室外一体化监测单元基础版</a:t>
            </a:r>
            <a:endParaRPr lang="en-US" altLang="zh-CN" dirty="0"/>
          </a:p>
        </p:txBody>
      </p:sp>
      <p:sp>
        <p:nvSpPr>
          <p:cNvPr id="27" name="文本框 26"/>
          <p:cNvSpPr txBox="1"/>
          <p:nvPr/>
        </p:nvSpPr>
        <p:spPr>
          <a:xfrm>
            <a:off x="7000219" y="4272440"/>
            <a:ext cx="118848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室外一体化监测单元扩展版</a:t>
            </a:r>
            <a:endParaRPr lang="en-US" altLang="zh-CN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43" y="3220663"/>
            <a:ext cx="896722" cy="969331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52A3ADC5-28FC-48FF-AF0A-94055DBA6B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报警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84" y="3180594"/>
            <a:ext cx="808499" cy="98835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082" y="1313708"/>
            <a:ext cx="1187276" cy="66853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87" y="2488367"/>
            <a:ext cx="712190" cy="178407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383" y="2893822"/>
            <a:ext cx="677234" cy="133021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37" y="3246408"/>
            <a:ext cx="1116667" cy="92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46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541863" y="2119939"/>
            <a:ext cx="1157541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双鉴探测器（壁挂式）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3332013" y="2119939"/>
            <a:ext cx="949038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双鉴探测器（吸顶式）</a:t>
            </a:r>
            <a:endParaRPr lang="en-US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1547537" y="4275342"/>
            <a:ext cx="104367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铁制门门磁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4903464" y="2119939"/>
            <a:ext cx="107052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震动探测器（墙体通用）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6566595" y="2119939"/>
            <a:ext cx="112659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震动探测器（</a:t>
            </a:r>
            <a:r>
              <a:rPr lang="en-US" altLang="zh-CN" dirty="0"/>
              <a:t>ATM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sp>
        <p:nvSpPr>
          <p:cNvPr id="23" name="文本框 22"/>
          <p:cNvSpPr txBox="1"/>
          <p:nvPr/>
        </p:nvSpPr>
        <p:spPr>
          <a:xfrm>
            <a:off x="3198096" y="4275342"/>
            <a:ext cx="1257043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主动红外对射（双光束）</a:t>
            </a:r>
            <a:endParaRPr lang="en-US" altLang="zh-CN" dirty="0"/>
          </a:p>
        </p:txBody>
      </p:sp>
      <p:sp>
        <p:nvSpPr>
          <p:cNvPr id="24" name="文本框 23"/>
          <p:cNvSpPr txBox="1"/>
          <p:nvPr/>
        </p:nvSpPr>
        <p:spPr>
          <a:xfrm>
            <a:off x="4796851" y="4275342"/>
            <a:ext cx="1272468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主动红外对射（三光束）</a:t>
            </a:r>
            <a:endParaRPr lang="en-US" altLang="zh-CN" dirty="0"/>
          </a:p>
        </p:txBody>
      </p:sp>
      <p:sp>
        <p:nvSpPr>
          <p:cNvPr id="25" name="文本框 24"/>
          <p:cNvSpPr txBox="1"/>
          <p:nvPr/>
        </p:nvSpPr>
        <p:spPr>
          <a:xfrm>
            <a:off x="6506028" y="4275342"/>
            <a:ext cx="122087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主动红外对射（四光束）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47" y="1078175"/>
            <a:ext cx="621976" cy="10417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47" y="1126576"/>
            <a:ext cx="975182" cy="7994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28" y="3400425"/>
            <a:ext cx="1124584" cy="695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23" y="1010091"/>
            <a:ext cx="651916" cy="9972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46" y="973838"/>
            <a:ext cx="429488" cy="11461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8" y="3148455"/>
            <a:ext cx="706457" cy="10488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53" y="3187880"/>
            <a:ext cx="741287" cy="10699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68" y="3146200"/>
            <a:ext cx="755386" cy="1124220"/>
          </a:xfrm>
          <a:prstGeom prst="rect">
            <a:avLst/>
          </a:prstGeom>
        </p:spPr>
      </p:pic>
      <p:sp>
        <p:nvSpPr>
          <p:cNvPr id="17" name="标题 16">
            <a:extLst>
              <a:ext uri="{FF2B5EF4-FFF2-40B4-BE49-F238E27FC236}">
                <a16:creationId xmlns:a16="http://schemas.microsoft.com/office/drawing/2014/main" id="{07DAC0D4-B8C2-4C62-9034-D3F3B1CDE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报警</a:t>
            </a:r>
          </a:p>
        </p:txBody>
      </p:sp>
    </p:spTree>
    <p:extLst>
      <p:ext uri="{BB962C8B-B14F-4D97-AF65-F5344CB8AC3E}">
        <p14:creationId xmlns:p14="http://schemas.microsoft.com/office/powerpoint/2010/main" val="27041166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报警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47" y="1075509"/>
            <a:ext cx="718793" cy="1338868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92" y="3313035"/>
            <a:ext cx="692213" cy="12039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89" y="1094282"/>
            <a:ext cx="734263" cy="11690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6" y="3334286"/>
            <a:ext cx="904528" cy="11388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11" y="1075509"/>
            <a:ext cx="805758" cy="1221566"/>
          </a:xfrm>
          <a:prstGeom prst="rect">
            <a:avLst/>
          </a:prstGeom>
        </p:spPr>
      </p:pic>
      <p:sp>
        <p:nvSpPr>
          <p:cNvPr id="11" name="文本框 4"/>
          <p:cNvSpPr txBox="1"/>
          <p:nvPr/>
        </p:nvSpPr>
        <p:spPr>
          <a:xfrm>
            <a:off x="1198117" y="2324058"/>
            <a:ext cx="1347139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声光警号（无线）</a:t>
            </a:r>
          </a:p>
        </p:txBody>
      </p:sp>
      <p:sp>
        <p:nvSpPr>
          <p:cNvPr id="12" name="文本框 4"/>
          <p:cNvSpPr txBox="1"/>
          <p:nvPr/>
        </p:nvSpPr>
        <p:spPr>
          <a:xfrm>
            <a:off x="6414643" y="2324058"/>
            <a:ext cx="158419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红外幕帘（无线）</a:t>
            </a:r>
          </a:p>
        </p:txBody>
      </p:sp>
      <p:sp>
        <p:nvSpPr>
          <p:cNvPr id="13" name="文本框 4"/>
          <p:cNvSpPr txBox="1"/>
          <p:nvPr/>
        </p:nvSpPr>
        <p:spPr>
          <a:xfrm>
            <a:off x="4963234" y="2342845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无线遥控器</a:t>
            </a:r>
          </a:p>
        </p:txBody>
      </p:sp>
      <p:sp>
        <p:nvSpPr>
          <p:cNvPr id="15" name="文本框 4"/>
          <p:cNvSpPr txBox="1"/>
          <p:nvPr/>
        </p:nvSpPr>
        <p:spPr>
          <a:xfrm>
            <a:off x="2807237" y="4499867"/>
            <a:ext cx="167347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被动红外（无线）</a:t>
            </a:r>
          </a:p>
        </p:txBody>
      </p:sp>
      <p:sp>
        <p:nvSpPr>
          <p:cNvPr id="17" name="文本框 4"/>
          <p:cNvSpPr txBox="1"/>
          <p:nvPr/>
        </p:nvSpPr>
        <p:spPr>
          <a:xfrm>
            <a:off x="4944759" y="4499867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门磁（无线）</a:t>
            </a:r>
          </a:p>
        </p:txBody>
      </p:sp>
      <p:sp>
        <p:nvSpPr>
          <p:cNvPr id="19" name="文本框 11"/>
          <p:cNvSpPr txBox="1"/>
          <p:nvPr/>
        </p:nvSpPr>
        <p:spPr>
          <a:xfrm>
            <a:off x="2768339" y="2342845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声光警号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71" y="1148485"/>
            <a:ext cx="734881" cy="11293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87" y="3493683"/>
            <a:ext cx="1040602" cy="948965"/>
          </a:xfrm>
          <a:prstGeom prst="rect">
            <a:avLst/>
          </a:prstGeom>
        </p:spPr>
      </p:pic>
      <p:sp>
        <p:nvSpPr>
          <p:cNvPr id="23" name="文本框 4"/>
          <p:cNvSpPr txBox="1"/>
          <p:nvPr/>
        </p:nvSpPr>
        <p:spPr>
          <a:xfrm>
            <a:off x="1292684" y="4499867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报警网关</a:t>
            </a:r>
          </a:p>
        </p:txBody>
      </p:sp>
    </p:spTree>
    <p:extLst>
      <p:ext uri="{BB962C8B-B14F-4D97-AF65-F5344CB8AC3E}">
        <p14:creationId xmlns:p14="http://schemas.microsoft.com/office/powerpoint/2010/main" val="40843547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87303" y="2334156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智能锁</a:t>
            </a:r>
            <a:r>
              <a:rPr lang="en-US" altLang="zh-CN" dirty="0"/>
              <a:t>8</a:t>
            </a:r>
            <a:r>
              <a:rPr lang="zh-CN" altLang="en-US" dirty="0"/>
              <a:t>系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2669456" y="2334156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智能锁</a:t>
            </a:r>
            <a:r>
              <a:rPr lang="en-US" altLang="zh-CN" dirty="0"/>
              <a:t>9</a:t>
            </a:r>
            <a:r>
              <a:rPr lang="zh-CN" altLang="en-US" dirty="0"/>
              <a:t>系</a:t>
            </a: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1881" y="951874"/>
            <a:ext cx="508427" cy="13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76" y="967662"/>
            <a:ext cx="494571" cy="1287608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楼宇产品图标</a:t>
            </a:r>
            <a:r>
              <a:rPr lang="en-US" altLang="zh-CN" dirty="0"/>
              <a:t>-</a:t>
            </a:r>
            <a:r>
              <a:rPr lang="zh-CN" altLang="en-US" dirty="0"/>
              <a:t>智能锁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2D6261D-951A-479E-A1A3-CD7D798DB4A9}"/>
              </a:ext>
            </a:extLst>
          </p:cNvPr>
          <p:cNvSpPr txBox="1"/>
          <p:nvPr/>
        </p:nvSpPr>
        <p:spPr>
          <a:xfrm>
            <a:off x="4607030" y="2334156"/>
            <a:ext cx="133080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智能锁</a:t>
            </a:r>
            <a:r>
              <a:rPr lang="en-US" altLang="zh-CN" dirty="0"/>
              <a:t>2</a:t>
            </a:r>
            <a:r>
              <a:rPr lang="zh-CN" altLang="en-US" dirty="0"/>
              <a:t>系 银色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9E9D857-B1AF-4BC9-8363-D51FB86D79CD}"/>
              </a:ext>
            </a:extLst>
          </p:cNvPr>
          <p:cNvSpPr txBox="1"/>
          <p:nvPr/>
        </p:nvSpPr>
        <p:spPr>
          <a:xfrm>
            <a:off x="6566456" y="2334156"/>
            <a:ext cx="97903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智能锁</a:t>
            </a:r>
            <a:r>
              <a:rPr lang="en-US" altLang="zh-CN" dirty="0"/>
              <a:t>3</a:t>
            </a:r>
            <a:r>
              <a:rPr lang="zh-CN" altLang="en-US" dirty="0"/>
              <a:t>系</a:t>
            </a: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43F480-BC7E-45D5-AF25-FE1C11350BE3}"/>
              </a:ext>
            </a:extLst>
          </p:cNvPr>
          <p:cNvSpPr txBox="1"/>
          <p:nvPr/>
        </p:nvSpPr>
        <p:spPr>
          <a:xfrm>
            <a:off x="4541983" y="4496797"/>
            <a:ext cx="158519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智能锁 </a:t>
            </a:r>
            <a:r>
              <a:rPr lang="en-US" altLang="zh-CN" dirty="0"/>
              <a:t>5</a:t>
            </a:r>
            <a:r>
              <a:rPr lang="zh-CN" altLang="en-US" dirty="0"/>
              <a:t>系 玫瑰金</a:t>
            </a:r>
            <a:endParaRPr lang="en-US" altLang="zh-CN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BB28A18-35DC-499A-A5D6-4EEE5DA143A0}"/>
              </a:ext>
            </a:extLst>
          </p:cNvPr>
          <p:cNvSpPr txBox="1"/>
          <p:nvPr/>
        </p:nvSpPr>
        <p:spPr>
          <a:xfrm>
            <a:off x="1233120" y="4496797"/>
            <a:ext cx="148967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智能锁 </a:t>
            </a:r>
            <a:r>
              <a:rPr lang="en-US" altLang="zh-CN" dirty="0"/>
              <a:t>7</a:t>
            </a:r>
            <a:r>
              <a:rPr lang="zh-CN" altLang="en-US" dirty="0"/>
              <a:t>系 红古铜</a:t>
            </a:r>
            <a:endParaRPr lang="en-US" altLang="zh-CN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0159419-76A1-4EFF-8BE9-85DF218E73AF}"/>
              </a:ext>
            </a:extLst>
          </p:cNvPr>
          <p:cNvSpPr txBox="1"/>
          <p:nvPr/>
        </p:nvSpPr>
        <p:spPr>
          <a:xfrm>
            <a:off x="2686352" y="4496797"/>
            <a:ext cx="179862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智能锁 乐橙</a:t>
            </a:r>
            <a:r>
              <a:rPr lang="en-US" altLang="zh-CN" dirty="0"/>
              <a:t>K4S </a:t>
            </a:r>
            <a:r>
              <a:rPr lang="zh-CN" altLang="en-US" dirty="0"/>
              <a:t>银色</a:t>
            </a:r>
            <a:endParaRPr lang="en-US" altLang="zh-CN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EC111B5-35BC-46A4-A04B-5D3622333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53" y="3011549"/>
            <a:ext cx="665241" cy="14868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7A64FD5-9376-48B9-9FED-F9F2C4603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47" y="916205"/>
            <a:ext cx="855771" cy="14414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49" y="2997901"/>
            <a:ext cx="692335" cy="15152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57" y="3074981"/>
            <a:ext cx="590764" cy="13743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28" y="850008"/>
            <a:ext cx="866844" cy="14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04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D26A6-E935-4DF4-99CB-048E8ED39E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视讯产品图标库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801440E-AA0A-41C2-8655-5FC21F1CB418}"/>
              </a:ext>
            </a:extLst>
          </p:cNvPr>
          <p:cNvGrpSpPr/>
          <p:nvPr/>
        </p:nvGrpSpPr>
        <p:grpSpPr>
          <a:xfrm>
            <a:off x="683569" y="1822675"/>
            <a:ext cx="2016224" cy="1751280"/>
            <a:chOff x="683568" y="686944"/>
            <a:chExt cx="2016224" cy="1751280"/>
          </a:xfrm>
        </p:grpSpPr>
        <p:sp>
          <p:nvSpPr>
            <p:cNvPr id="6" name="圆角矩形 34">
              <a:extLst>
                <a:ext uri="{FF2B5EF4-FFF2-40B4-BE49-F238E27FC236}">
                  <a16:creationId xmlns:a16="http://schemas.microsoft.com/office/drawing/2014/main" id="{69D3B2B4-B195-4276-B22E-3BF31E4381F0}"/>
                </a:ext>
              </a:extLst>
            </p:cNvPr>
            <p:cNvSpPr/>
            <p:nvPr/>
          </p:nvSpPr>
          <p:spPr>
            <a:xfrm>
              <a:off x="683568" y="1214088"/>
              <a:ext cx="2016224" cy="122413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7" name="TextBox 35">
              <a:extLst>
                <a:ext uri="{FF2B5EF4-FFF2-40B4-BE49-F238E27FC236}">
                  <a16:creationId xmlns:a16="http://schemas.microsoft.com/office/drawing/2014/main" id="{C9802F47-D3B9-44E3-927C-5F4EC8D61DEE}"/>
                </a:ext>
              </a:extLst>
            </p:cNvPr>
            <p:cNvSpPr txBox="1"/>
            <p:nvPr/>
          </p:nvSpPr>
          <p:spPr>
            <a:xfrm>
              <a:off x="981904" y="686944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大屏显示</a:t>
              </a: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0708F877-D500-4AB7-B2D1-9EFDC510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7707" y="2283132"/>
            <a:ext cx="110495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34">
            <a:extLst>
              <a:ext uri="{FF2B5EF4-FFF2-40B4-BE49-F238E27FC236}">
                <a16:creationId xmlns:a16="http://schemas.microsoft.com/office/drawing/2014/main" id="{0F7A7FEE-76A8-4ECB-B946-563E7DD88643}"/>
              </a:ext>
            </a:extLst>
          </p:cNvPr>
          <p:cNvSpPr/>
          <p:nvPr/>
        </p:nvSpPr>
        <p:spPr>
          <a:xfrm>
            <a:off x="6192073" y="2283132"/>
            <a:ext cx="2016224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CN" altLang="en-US" sz="18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" name="TextBox 35">
            <a:extLst>
              <a:ext uri="{FF2B5EF4-FFF2-40B4-BE49-F238E27FC236}">
                <a16:creationId xmlns:a16="http://schemas.microsoft.com/office/drawing/2014/main" id="{DF2EAF48-CAF8-49F0-A2C6-6B487AF39A86}"/>
              </a:ext>
            </a:extLst>
          </p:cNvPr>
          <p:cNvSpPr txBox="1"/>
          <p:nvPr/>
        </p:nvSpPr>
        <p:spPr>
          <a:xfrm>
            <a:off x="6470592" y="1835813"/>
            <a:ext cx="1440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zh-CN" altLang="en-US" sz="1600" dirty="0">
                <a:solidFill>
                  <a:prstClr val="black"/>
                </a:solidFill>
                <a:latin typeface="Arial"/>
                <a:ea typeface="微软雅黑"/>
              </a:rPr>
              <a:t>融合通信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478819" y="1822674"/>
            <a:ext cx="2016224" cy="1684594"/>
            <a:chOff x="3478819" y="1822674"/>
            <a:chExt cx="2016224" cy="1684594"/>
          </a:xfrm>
        </p:grpSpPr>
        <p:sp>
          <p:nvSpPr>
            <p:cNvPr id="11" name="TextBox 35">
              <a:extLst>
                <a:ext uri="{FF2B5EF4-FFF2-40B4-BE49-F238E27FC236}">
                  <a16:creationId xmlns:a16="http://schemas.microsoft.com/office/drawing/2014/main" id="{BE4580EF-F1E6-4A97-A43D-3FA38F45E7ED}"/>
                </a:ext>
              </a:extLst>
            </p:cNvPr>
            <p:cNvSpPr txBox="1"/>
            <p:nvPr/>
          </p:nvSpPr>
          <p:spPr>
            <a:xfrm>
              <a:off x="3726247" y="1822674"/>
              <a:ext cx="1440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zh-CN" altLang="en-US" sz="1600" dirty="0">
                  <a:solidFill>
                    <a:prstClr val="black"/>
                  </a:solidFill>
                  <a:latin typeface="Arial"/>
                  <a:ea typeface="微软雅黑"/>
                </a:rPr>
                <a:t>视频会议</a:t>
              </a:r>
            </a:p>
          </p:txBody>
        </p:sp>
        <p:sp>
          <p:nvSpPr>
            <p:cNvPr id="12" name="圆角矩形 34">
              <a:extLst>
                <a:ext uri="{FF2B5EF4-FFF2-40B4-BE49-F238E27FC236}">
                  <a16:creationId xmlns:a16="http://schemas.microsoft.com/office/drawing/2014/main" id="{8BE4659B-95F1-4802-AD11-40003CB0DDBD}"/>
                </a:ext>
              </a:extLst>
            </p:cNvPr>
            <p:cNvSpPr/>
            <p:nvPr/>
          </p:nvSpPr>
          <p:spPr>
            <a:xfrm>
              <a:off x="3478819" y="2283132"/>
              <a:ext cx="2016224" cy="122413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158" y="2351863"/>
              <a:ext cx="1089545" cy="1086673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05" y="2409367"/>
            <a:ext cx="1108935" cy="10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250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517838" y="2336180"/>
            <a:ext cx="138833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室内小间距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LED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屏</a:t>
            </a:r>
          </a:p>
        </p:txBody>
      </p:sp>
      <p:sp>
        <p:nvSpPr>
          <p:cNvPr id="28" name="矩形 27"/>
          <p:cNvSpPr/>
          <p:nvPr/>
        </p:nvSpPr>
        <p:spPr>
          <a:xfrm>
            <a:off x="2959166" y="2336180"/>
            <a:ext cx="101593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液晶拼接屏</a:t>
            </a:r>
          </a:p>
        </p:txBody>
      </p:sp>
      <p:sp>
        <p:nvSpPr>
          <p:cNvPr id="30" name="矩形 29"/>
          <p:cNvSpPr/>
          <p:nvPr/>
        </p:nvSpPr>
        <p:spPr>
          <a:xfrm>
            <a:off x="7207874" y="2336180"/>
            <a:ext cx="128842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DLP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背投拼接屏</a:t>
            </a:r>
          </a:p>
        </p:txBody>
      </p:sp>
      <p:sp>
        <p:nvSpPr>
          <p:cNvPr id="31" name="矩形 30"/>
          <p:cNvSpPr/>
          <p:nvPr/>
        </p:nvSpPr>
        <p:spPr>
          <a:xfrm>
            <a:off x="5041456" y="2336180"/>
            <a:ext cx="106990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液晶监视器</a:t>
            </a:r>
          </a:p>
        </p:txBody>
      </p:sp>
      <p:grpSp>
        <p:nvGrpSpPr>
          <p:cNvPr id="118" name="组合 117"/>
          <p:cNvGrpSpPr/>
          <p:nvPr/>
        </p:nvGrpSpPr>
        <p:grpSpPr>
          <a:xfrm>
            <a:off x="2164118" y="3030356"/>
            <a:ext cx="1180946" cy="1389182"/>
            <a:chOff x="5279040" y="3589338"/>
            <a:chExt cx="1725010" cy="2029180"/>
          </a:xfrm>
        </p:grpSpPr>
        <p:grpSp>
          <p:nvGrpSpPr>
            <p:cNvPr id="119" name="Group 8179"/>
            <p:cNvGrpSpPr>
              <a:grpSpLocks noChangeAspect="1"/>
            </p:cNvGrpSpPr>
            <p:nvPr/>
          </p:nvGrpSpPr>
          <p:grpSpPr bwMode="auto">
            <a:xfrm>
              <a:off x="5400675" y="3589338"/>
              <a:ext cx="1603375" cy="2005012"/>
              <a:chOff x="3402" y="2261"/>
              <a:chExt cx="1010" cy="1263"/>
            </a:xfrm>
          </p:grpSpPr>
          <p:sp>
            <p:nvSpPr>
              <p:cNvPr id="121" name="AutoShape 8178"/>
              <p:cNvSpPr>
                <a:spLocks noChangeAspect="1" noChangeArrowheads="1" noTextEdit="1"/>
              </p:cNvSpPr>
              <p:nvPr/>
            </p:nvSpPr>
            <p:spPr bwMode="auto">
              <a:xfrm>
                <a:off x="3402" y="2261"/>
                <a:ext cx="1010" cy="1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22" name="Freeform 8180"/>
              <p:cNvSpPr>
                <a:spLocks/>
              </p:cNvSpPr>
              <p:nvPr/>
            </p:nvSpPr>
            <p:spPr bwMode="auto">
              <a:xfrm>
                <a:off x="3579" y="2644"/>
                <a:ext cx="698" cy="835"/>
              </a:xfrm>
              <a:custGeom>
                <a:avLst/>
                <a:gdLst>
                  <a:gd name="T0" fmla="*/ 0 w 698"/>
                  <a:gd name="T1" fmla="*/ 540 h 835"/>
                  <a:gd name="T2" fmla="*/ 614 w 698"/>
                  <a:gd name="T3" fmla="*/ 764 h 835"/>
                  <a:gd name="T4" fmla="*/ 631 w 698"/>
                  <a:gd name="T5" fmla="*/ 835 h 835"/>
                  <a:gd name="T6" fmla="*/ 698 w 698"/>
                  <a:gd name="T7" fmla="*/ 773 h 835"/>
                  <a:gd name="T8" fmla="*/ 698 w 698"/>
                  <a:gd name="T9" fmla="*/ 2 h 835"/>
                  <a:gd name="T10" fmla="*/ 697 w 698"/>
                  <a:gd name="T11" fmla="*/ 0 h 835"/>
                  <a:gd name="T12" fmla="*/ 0 w 698"/>
                  <a:gd name="T13" fmla="*/ 54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8" h="835">
                    <a:moveTo>
                      <a:pt x="0" y="540"/>
                    </a:moveTo>
                    <a:lnTo>
                      <a:pt x="614" y="764"/>
                    </a:lnTo>
                    <a:lnTo>
                      <a:pt x="631" y="835"/>
                    </a:lnTo>
                    <a:lnTo>
                      <a:pt x="698" y="773"/>
                    </a:lnTo>
                    <a:lnTo>
                      <a:pt x="698" y="2"/>
                    </a:lnTo>
                    <a:lnTo>
                      <a:pt x="697" y="0"/>
                    </a:lnTo>
                    <a:lnTo>
                      <a:pt x="0" y="540"/>
                    </a:lnTo>
                    <a:close/>
                  </a:path>
                </a:pathLst>
              </a:custGeom>
              <a:solidFill>
                <a:srgbClr val="7C8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23" name="Freeform 8181"/>
              <p:cNvSpPr>
                <a:spLocks/>
              </p:cNvSpPr>
              <p:nvPr/>
            </p:nvSpPr>
            <p:spPr bwMode="auto">
              <a:xfrm>
                <a:off x="3468" y="2376"/>
                <a:ext cx="808" cy="818"/>
              </a:xfrm>
              <a:custGeom>
                <a:avLst/>
                <a:gdLst>
                  <a:gd name="T0" fmla="*/ 69 w 808"/>
                  <a:gd name="T1" fmla="*/ 0 h 818"/>
                  <a:gd name="T2" fmla="*/ 0 w 808"/>
                  <a:gd name="T3" fmla="*/ 41 h 818"/>
                  <a:gd name="T4" fmla="*/ 69 w 808"/>
                  <a:gd name="T5" fmla="*/ 79 h 818"/>
                  <a:gd name="T6" fmla="*/ 69 w 808"/>
                  <a:gd name="T7" fmla="*/ 803 h 818"/>
                  <a:gd name="T8" fmla="*/ 111 w 808"/>
                  <a:gd name="T9" fmla="*/ 818 h 818"/>
                  <a:gd name="T10" fmla="*/ 808 w 808"/>
                  <a:gd name="T11" fmla="*/ 268 h 818"/>
                  <a:gd name="T12" fmla="*/ 69 w 808"/>
                  <a:gd name="T13" fmla="*/ 0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8" h="818">
                    <a:moveTo>
                      <a:pt x="69" y="0"/>
                    </a:moveTo>
                    <a:lnTo>
                      <a:pt x="0" y="41"/>
                    </a:lnTo>
                    <a:lnTo>
                      <a:pt x="69" y="79"/>
                    </a:lnTo>
                    <a:lnTo>
                      <a:pt x="69" y="803"/>
                    </a:lnTo>
                    <a:lnTo>
                      <a:pt x="111" y="818"/>
                    </a:lnTo>
                    <a:lnTo>
                      <a:pt x="808" y="268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24" name="Freeform 8182"/>
              <p:cNvSpPr>
                <a:spLocks/>
              </p:cNvSpPr>
              <p:nvPr/>
            </p:nvSpPr>
            <p:spPr bwMode="auto">
              <a:xfrm>
                <a:off x="3452" y="2671"/>
                <a:ext cx="780" cy="854"/>
              </a:xfrm>
              <a:custGeom>
                <a:avLst/>
                <a:gdLst>
                  <a:gd name="T0" fmla="*/ 524 w 780"/>
                  <a:gd name="T1" fmla="*/ 186 h 854"/>
                  <a:gd name="T2" fmla="*/ 0 w 780"/>
                  <a:gd name="T3" fmla="*/ 174 h 854"/>
                  <a:gd name="T4" fmla="*/ 0 w 780"/>
                  <a:gd name="T5" fmla="*/ 561 h 854"/>
                  <a:gd name="T6" fmla="*/ 753 w 780"/>
                  <a:gd name="T7" fmla="*/ 835 h 854"/>
                  <a:gd name="T8" fmla="*/ 766 w 780"/>
                  <a:gd name="T9" fmla="*/ 854 h 854"/>
                  <a:gd name="T10" fmla="*/ 780 w 780"/>
                  <a:gd name="T11" fmla="*/ 844 h 854"/>
                  <a:gd name="T12" fmla="*/ 780 w 780"/>
                  <a:gd name="T13" fmla="*/ 0 h 854"/>
                  <a:gd name="T14" fmla="*/ 524 w 780"/>
                  <a:gd name="T15" fmla="*/ 186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0" h="854">
                    <a:moveTo>
                      <a:pt x="524" y="186"/>
                    </a:moveTo>
                    <a:lnTo>
                      <a:pt x="0" y="174"/>
                    </a:lnTo>
                    <a:lnTo>
                      <a:pt x="0" y="561"/>
                    </a:lnTo>
                    <a:lnTo>
                      <a:pt x="753" y="835"/>
                    </a:lnTo>
                    <a:lnTo>
                      <a:pt x="766" y="854"/>
                    </a:lnTo>
                    <a:lnTo>
                      <a:pt x="780" y="844"/>
                    </a:lnTo>
                    <a:lnTo>
                      <a:pt x="780" y="0"/>
                    </a:lnTo>
                    <a:lnTo>
                      <a:pt x="524" y="186"/>
                    </a:lnTo>
                    <a:close/>
                  </a:path>
                </a:pathLst>
              </a:custGeom>
              <a:solidFill>
                <a:srgbClr val="3031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25" name="Freeform 8183"/>
              <p:cNvSpPr>
                <a:spLocks/>
              </p:cNvSpPr>
              <p:nvPr/>
            </p:nvSpPr>
            <p:spPr bwMode="auto">
              <a:xfrm>
                <a:off x="3439" y="2387"/>
                <a:ext cx="793" cy="470"/>
              </a:xfrm>
              <a:custGeom>
                <a:avLst/>
                <a:gdLst>
                  <a:gd name="T0" fmla="*/ 793 w 793"/>
                  <a:gd name="T1" fmla="*/ 284 h 470"/>
                  <a:gd name="T2" fmla="*/ 793 w 793"/>
                  <a:gd name="T3" fmla="*/ 282 h 470"/>
                  <a:gd name="T4" fmla="*/ 13 w 793"/>
                  <a:gd name="T5" fmla="*/ 0 h 470"/>
                  <a:gd name="T6" fmla="*/ 0 w 793"/>
                  <a:gd name="T7" fmla="*/ 9 h 470"/>
                  <a:gd name="T8" fmla="*/ 13 w 793"/>
                  <a:gd name="T9" fmla="*/ 22 h 470"/>
                  <a:gd name="T10" fmla="*/ 13 w 793"/>
                  <a:gd name="T11" fmla="*/ 458 h 470"/>
                  <a:gd name="T12" fmla="*/ 537 w 793"/>
                  <a:gd name="T13" fmla="*/ 470 h 470"/>
                  <a:gd name="T14" fmla="*/ 793 w 793"/>
                  <a:gd name="T15" fmla="*/ 284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3" h="470">
                    <a:moveTo>
                      <a:pt x="793" y="284"/>
                    </a:moveTo>
                    <a:lnTo>
                      <a:pt x="793" y="282"/>
                    </a:lnTo>
                    <a:lnTo>
                      <a:pt x="13" y="0"/>
                    </a:lnTo>
                    <a:lnTo>
                      <a:pt x="0" y="9"/>
                    </a:lnTo>
                    <a:lnTo>
                      <a:pt x="13" y="22"/>
                    </a:lnTo>
                    <a:lnTo>
                      <a:pt x="13" y="458"/>
                    </a:lnTo>
                    <a:lnTo>
                      <a:pt x="537" y="470"/>
                    </a:lnTo>
                    <a:lnTo>
                      <a:pt x="793" y="284"/>
                    </a:lnTo>
                    <a:close/>
                  </a:path>
                </a:pathLst>
              </a:custGeom>
              <a:solidFill>
                <a:srgbClr val="6A6C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26" name="Freeform 8184"/>
              <p:cNvSpPr>
                <a:spLocks/>
              </p:cNvSpPr>
              <p:nvPr/>
            </p:nvSpPr>
            <p:spPr bwMode="auto">
              <a:xfrm>
                <a:off x="3454" y="2511"/>
                <a:ext cx="115" cy="82"/>
              </a:xfrm>
              <a:custGeom>
                <a:avLst/>
                <a:gdLst>
                  <a:gd name="T0" fmla="*/ 6 w 100"/>
                  <a:gd name="T1" fmla="*/ 1 h 72"/>
                  <a:gd name="T2" fmla="*/ 0 w 100"/>
                  <a:gd name="T3" fmla="*/ 2 h 72"/>
                  <a:gd name="T4" fmla="*/ 0 w 100"/>
                  <a:gd name="T5" fmla="*/ 33 h 72"/>
                  <a:gd name="T6" fmla="*/ 6 w 100"/>
                  <a:gd name="T7" fmla="*/ 38 h 72"/>
                  <a:gd name="T8" fmla="*/ 100 w 100"/>
                  <a:gd name="T9" fmla="*/ 72 h 72"/>
                  <a:gd name="T10" fmla="*/ 100 w 100"/>
                  <a:gd name="T11" fmla="*/ 35 h 72"/>
                  <a:gd name="T12" fmla="*/ 6 w 100"/>
                  <a:gd name="T13" fmla="*/ 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72">
                    <a:moveTo>
                      <a:pt x="6" y="1"/>
                    </a:moveTo>
                    <a:cubicBezTo>
                      <a:pt x="3" y="0"/>
                      <a:pt x="0" y="0"/>
                      <a:pt x="0" y="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3" y="36"/>
                      <a:pt x="6" y="38"/>
                    </a:cubicBezTo>
                    <a:cubicBezTo>
                      <a:pt x="100" y="72"/>
                      <a:pt x="100" y="72"/>
                      <a:pt x="100" y="72"/>
                    </a:cubicBezTo>
                    <a:cubicBezTo>
                      <a:pt x="100" y="35"/>
                      <a:pt x="100" y="35"/>
                      <a:pt x="100" y="35"/>
                    </a:cubicBez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27" name="Freeform 8185"/>
              <p:cNvSpPr>
                <a:spLocks/>
              </p:cNvSpPr>
              <p:nvPr/>
            </p:nvSpPr>
            <p:spPr bwMode="auto">
              <a:xfrm>
                <a:off x="3431" y="2487"/>
                <a:ext cx="90" cy="103"/>
              </a:xfrm>
              <a:custGeom>
                <a:avLst/>
                <a:gdLst>
                  <a:gd name="T0" fmla="*/ 4 w 79"/>
                  <a:gd name="T1" fmla="*/ 1 h 90"/>
                  <a:gd name="T2" fmla="*/ 0 w 79"/>
                  <a:gd name="T3" fmla="*/ 4 h 90"/>
                  <a:gd name="T4" fmla="*/ 0 w 79"/>
                  <a:gd name="T5" fmla="*/ 57 h 90"/>
                  <a:gd name="T6" fmla="*/ 4 w 79"/>
                  <a:gd name="T7" fmla="*/ 63 h 90"/>
                  <a:gd name="T8" fmla="*/ 79 w 79"/>
                  <a:gd name="T9" fmla="*/ 90 h 90"/>
                  <a:gd name="T10" fmla="*/ 79 w 79"/>
                  <a:gd name="T11" fmla="*/ 28 h 90"/>
                  <a:gd name="T12" fmla="*/ 4 w 79"/>
                  <a:gd name="T13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0">
                    <a:moveTo>
                      <a:pt x="4" y="1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9"/>
                      <a:pt x="2" y="62"/>
                      <a:pt x="4" y="63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9" y="28"/>
                      <a:pt x="79" y="28"/>
                      <a:pt x="79" y="28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28" name="Freeform 8186"/>
              <p:cNvSpPr>
                <a:spLocks/>
              </p:cNvSpPr>
              <p:nvPr/>
            </p:nvSpPr>
            <p:spPr bwMode="auto">
              <a:xfrm>
                <a:off x="3404" y="2488"/>
                <a:ext cx="28" cy="30"/>
              </a:xfrm>
              <a:custGeom>
                <a:avLst/>
                <a:gdLst>
                  <a:gd name="T0" fmla="*/ 0 w 28"/>
                  <a:gd name="T1" fmla="*/ 16 h 30"/>
                  <a:gd name="T2" fmla="*/ 28 w 28"/>
                  <a:gd name="T3" fmla="*/ 0 h 30"/>
                  <a:gd name="T4" fmla="*/ 28 w 28"/>
                  <a:gd name="T5" fmla="*/ 30 h 30"/>
                  <a:gd name="T6" fmla="*/ 0 w 28"/>
                  <a:gd name="T7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28" y="0"/>
                    </a:lnTo>
                    <a:lnTo>
                      <a:pt x="28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29" name="Freeform 8187"/>
              <p:cNvSpPr>
                <a:spLocks/>
              </p:cNvSpPr>
              <p:nvPr/>
            </p:nvSpPr>
            <p:spPr bwMode="auto">
              <a:xfrm>
                <a:off x="3427" y="2527"/>
                <a:ext cx="113" cy="81"/>
              </a:xfrm>
              <a:custGeom>
                <a:avLst/>
                <a:gdLst>
                  <a:gd name="T0" fmla="*/ 5 w 99"/>
                  <a:gd name="T1" fmla="*/ 1 h 71"/>
                  <a:gd name="T2" fmla="*/ 0 w 99"/>
                  <a:gd name="T3" fmla="*/ 1 h 71"/>
                  <a:gd name="T4" fmla="*/ 0 w 99"/>
                  <a:gd name="T5" fmla="*/ 32 h 71"/>
                  <a:gd name="T6" fmla="*/ 5 w 99"/>
                  <a:gd name="T7" fmla="*/ 37 h 71"/>
                  <a:gd name="T8" fmla="*/ 99 w 99"/>
                  <a:gd name="T9" fmla="*/ 71 h 71"/>
                  <a:gd name="T10" fmla="*/ 99 w 99"/>
                  <a:gd name="T11" fmla="*/ 35 h 71"/>
                  <a:gd name="T12" fmla="*/ 5 w 99"/>
                  <a:gd name="T13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5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2" y="36"/>
                      <a:pt x="5" y="37"/>
                    </a:cubicBezTo>
                    <a:cubicBezTo>
                      <a:pt x="99" y="71"/>
                      <a:pt x="99" y="71"/>
                      <a:pt x="99" y="71"/>
                    </a:cubicBezTo>
                    <a:cubicBezTo>
                      <a:pt x="99" y="35"/>
                      <a:pt x="99" y="35"/>
                      <a:pt x="99" y="35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9B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0" name="Freeform 8188"/>
              <p:cNvSpPr>
                <a:spLocks/>
              </p:cNvSpPr>
              <p:nvPr/>
            </p:nvSpPr>
            <p:spPr bwMode="auto">
              <a:xfrm>
                <a:off x="3402" y="2503"/>
                <a:ext cx="90" cy="103"/>
              </a:xfrm>
              <a:custGeom>
                <a:avLst/>
                <a:gdLst>
                  <a:gd name="T0" fmla="*/ 5 w 79"/>
                  <a:gd name="T1" fmla="*/ 1 h 90"/>
                  <a:gd name="T2" fmla="*/ 0 w 79"/>
                  <a:gd name="T3" fmla="*/ 4 h 90"/>
                  <a:gd name="T4" fmla="*/ 0 w 79"/>
                  <a:gd name="T5" fmla="*/ 56 h 90"/>
                  <a:gd name="T6" fmla="*/ 5 w 79"/>
                  <a:gd name="T7" fmla="*/ 63 h 90"/>
                  <a:gd name="T8" fmla="*/ 79 w 79"/>
                  <a:gd name="T9" fmla="*/ 90 h 90"/>
                  <a:gd name="T10" fmla="*/ 79 w 79"/>
                  <a:gd name="T11" fmla="*/ 28 h 90"/>
                  <a:gd name="T12" fmla="*/ 5 w 79"/>
                  <a:gd name="T13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0">
                    <a:moveTo>
                      <a:pt x="5" y="1"/>
                    </a:moveTo>
                    <a:cubicBezTo>
                      <a:pt x="2" y="0"/>
                      <a:pt x="0" y="1"/>
                      <a:pt x="0" y="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9"/>
                      <a:pt x="2" y="62"/>
                      <a:pt x="5" y="63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9" y="28"/>
                      <a:pt x="79" y="28"/>
                      <a:pt x="79" y="28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9B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1" name="Freeform 8189"/>
              <p:cNvSpPr>
                <a:spLocks/>
              </p:cNvSpPr>
              <p:nvPr/>
            </p:nvSpPr>
            <p:spPr bwMode="auto">
              <a:xfrm>
                <a:off x="3428" y="2541"/>
                <a:ext cx="15" cy="17"/>
              </a:xfrm>
              <a:custGeom>
                <a:avLst/>
                <a:gdLst>
                  <a:gd name="T0" fmla="*/ 6 w 13"/>
                  <a:gd name="T1" fmla="*/ 1 h 15"/>
                  <a:gd name="T2" fmla="*/ 13 w 13"/>
                  <a:gd name="T3" fmla="*/ 10 h 15"/>
                  <a:gd name="T4" fmla="*/ 6 w 13"/>
                  <a:gd name="T5" fmla="*/ 14 h 15"/>
                  <a:gd name="T6" fmla="*/ 0 w 13"/>
                  <a:gd name="T7" fmla="*/ 5 h 15"/>
                  <a:gd name="T8" fmla="*/ 6 w 13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6" y="1"/>
                    </a:moveTo>
                    <a:cubicBezTo>
                      <a:pt x="10" y="2"/>
                      <a:pt x="13" y="6"/>
                      <a:pt x="13" y="10"/>
                    </a:cubicBezTo>
                    <a:cubicBezTo>
                      <a:pt x="13" y="13"/>
                      <a:pt x="10" y="15"/>
                      <a:pt x="6" y="14"/>
                    </a:cubicBezTo>
                    <a:cubicBezTo>
                      <a:pt x="3" y="13"/>
                      <a:pt x="0" y="9"/>
                      <a:pt x="0" y="5"/>
                    </a:cubicBezTo>
                    <a:cubicBezTo>
                      <a:pt x="0" y="2"/>
                      <a:pt x="3" y="0"/>
                      <a:pt x="6" y="1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2" name="Freeform 8190"/>
              <p:cNvSpPr>
                <a:spLocks/>
              </p:cNvSpPr>
              <p:nvPr/>
            </p:nvSpPr>
            <p:spPr bwMode="auto">
              <a:xfrm>
                <a:off x="3415" y="2557"/>
                <a:ext cx="9" cy="10"/>
              </a:xfrm>
              <a:custGeom>
                <a:avLst/>
                <a:gdLst>
                  <a:gd name="T0" fmla="*/ 4 w 8"/>
                  <a:gd name="T1" fmla="*/ 0 h 9"/>
                  <a:gd name="T2" fmla="*/ 8 w 8"/>
                  <a:gd name="T3" fmla="*/ 6 h 9"/>
                  <a:gd name="T4" fmla="*/ 4 w 8"/>
                  <a:gd name="T5" fmla="*/ 8 h 9"/>
                  <a:gd name="T6" fmla="*/ 0 w 8"/>
                  <a:gd name="T7" fmla="*/ 3 h 9"/>
                  <a:gd name="T8" fmla="*/ 4 w 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4" y="0"/>
                    </a:moveTo>
                    <a:cubicBezTo>
                      <a:pt x="6" y="1"/>
                      <a:pt x="8" y="4"/>
                      <a:pt x="8" y="6"/>
                    </a:cubicBezTo>
                    <a:cubicBezTo>
                      <a:pt x="8" y="8"/>
                      <a:pt x="6" y="9"/>
                      <a:pt x="4" y="8"/>
                    </a:cubicBezTo>
                    <a:cubicBezTo>
                      <a:pt x="2" y="8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3" name="Freeform 8191"/>
              <p:cNvSpPr>
                <a:spLocks/>
              </p:cNvSpPr>
              <p:nvPr/>
            </p:nvSpPr>
            <p:spPr bwMode="auto">
              <a:xfrm>
                <a:off x="3415" y="2520"/>
                <a:ext cx="9" cy="10"/>
              </a:xfrm>
              <a:custGeom>
                <a:avLst/>
                <a:gdLst>
                  <a:gd name="T0" fmla="*/ 4 w 8"/>
                  <a:gd name="T1" fmla="*/ 0 h 9"/>
                  <a:gd name="T2" fmla="*/ 8 w 8"/>
                  <a:gd name="T3" fmla="*/ 6 h 9"/>
                  <a:gd name="T4" fmla="*/ 4 w 8"/>
                  <a:gd name="T5" fmla="*/ 8 h 9"/>
                  <a:gd name="T6" fmla="*/ 0 w 8"/>
                  <a:gd name="T7" fmla="*/ 3 h 9"/>
                  <a:gd name="T8" fmla="*/ 4 w 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4" y="0"/>
                    </a:moveTo>
                    <a:cubicBezTo>
                      <a:pt x="6" y="1"/>
                      <a:pt x="8" y="3"/>
                      <a:pt x="8" y="6"/>
                    </a:cubicBezTo>
                    <a:cubicBezTo>
                      <a:pt x="8" y="8"/>
                      <a:pt x="6" y="9"/>
                      <a:pt x="4" y="8"/>
                    </a:cubicBezTo>
                    <a:cubicBezTo>
                      <a:pt x="2" y="8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4" name="Freeform 8192"/>
              <p:cNvSpPr>
                <a:spLocks/>
              </p:cNvSpPr>
              <p:nvPr/>
            </p:nvSpPr>
            <p:spPr bwMode="auto">
              <a:xfrm>
                <a:off x="3470" y="2576"/>
                <a:ext cx="10" cy="11"/>
              </a:xfrm>
              <a:custGeom>
                <a:avLst/>
                <a:gdLst>
                  <a:gd name="T0" fmla="*/ 4 w 8"/>
                  <a:gd name="T1" fmla="*/ 1 h 10"/>
                  <a:gd name="T2" fmla="*/ 8 w 8"/>
                  <a:gd name="T3" fmla="*/ 6 h 10"/>
                  <a:gd name="T4" fmla="*/ 4 w 8"/>
                  <a:gd name="T5" fmla="*/ 9 h 10"/>
                  <a:gd name="T6" fmla="*/ 0 w 8"/>
                  <a:gd name="T7" fmla="*/ 4 h 10"/>
                  <a:gd name="T8" fmla="*/ 4 w 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6" y="2"/>
                      <a:pt x="8" y="4"/>
                      <a:pt x="8" y="6"/>
                    </a:cubicBezTo>
                    <a:cubicBezTo>
                      <a:pt x="8" y="9"/>
                      <a:pt x="6" y="10"/>
                      <a:pt x="4" y="9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1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5" name="Freeform 8193"/>
              <p:cNvSpPr>
                <a:spLocks/>
              </p:cNvSpPr>
              <p:nvPr/>
            </p:nvSpPr>
            <p:spPr bwMode="auto">
              <a:xfrm>
                <a:off x="3470" y="2539"/>
                <a:ext cx="10" cy="12"/>
              </a:xfrm>
              <a:custGeom>
                <a:avLst/>
                <a:gdLst>
                  <a:gd name="T0" fmla="*/ 4 w 8"/>
                  <a:gd name="T1" fmla="*/ 1 h 10"/>
                  <a:gd name="T2" fmla="*/ 8 w 8"/>
                  <a:gd name="T3" fmla="*/ 6 h 10"/>
                  <a:gd name="T4" fmla="*/ 4 w 8"/>
                  <a:gd name="T5" fmla="*/ 9 h 10"/>
                  <a:gd name="T6" fmla="*/ 0 w 8"/>
                  <a:gd name="T7" fmla="*/ 4 h 10"/>
                  <a:gd name="T8" fmla="*/ 4 w 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6" y="2"/>
                      <a:pt x="8" y="4"/>
                      <a:pt x="8" y="6"/>
                    </a:cubicBezTo>
                    <a:cubicBezTo>
                      <a:pt x="8" y="9"/>
                      <a:pt x="6" y="10"/>
                      <a:pt x="4" y="9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1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6" name="Freeform 8194"/>
              <p:cNvSpPr>
                <a:spLocks/>
              </p:cNvSpPr>
              <p:nvPr/>
            </p:nvSpPr>
            <p:spPr bwMode="auto">
              <a:xfrm>
                <a:off x="3454" y="2989"/>
                <a:ext cx="115" cy="82"/>
              </a:xfrm>
              <a:custGeom>
                <a:avLst/>
                <a:gdLst>
                  <a:gd name="T0" fmla="*/ 6 w 100"/>
                  <a:gd name="T1" fmla="*/ 1 h 72"/>
                  <a:gd name="T2" fmla="*/ 0 w 100"/>
                  <a:gd name="T3" fmla="*/ 2 h 72"/>
                  <a:gd name="T4" fmla="*/ 0 w 100"/>
                  <a:gd name="T5" fmla="*/ 33 h 72"/>
                  <a:gd name="T6" fmla="*/ 6 w 100"/>
                  <a:gd name="T7" fmla="*/ 37 h 72"/>
                  <a:gd name="T8" fmla="*/ 100 w 100"/>
                  <a:gd name="T9" fmla="*/ 72 h 72"/>
                  <a:gd name="T10" fmla="*/ 100 w 100"/>
                  <a:gd name="T11" fmla="*/ 35 h 72"/>
                  <a:gd name="T12" fmla="*/ 6 w 100"/>
                  <a:gd name="T13" fmla="*/ 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72">
                    <a:moveTo>
                      <a:pt x="6" y="1"/>
                    </a:moveTo>
                    <a:cubicBezTo>
                      <a:pt x="3" y="0"/>
                      <a:pt x="0" y="0"/>
                      <a:pt x="0" y="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3" y="36"/>
                      <a:pt x="6" y="37"/>
                    </a:cubicBezTo>
                    <a:cubicBezTo>
                      <a:pt x="100" y="72"/>
                      <a:pt x="100" y="72"/>
                      <a:pt x="100" y="72"/>
                    </a:cubicBezTo>
                    <a:cubicBezTo>
                      <a:pt x="100" y="35"/>
                      <a:pt x="100" y="35"/>
                      <a:pt x="100" y="35"/>
                    </a:cubicBez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7" name="Freeform 8195"/>
              <p:cNvSpPr>
                <a:spLocks/>
              </p:cNvSpPr>
              <p:nvPr/>
            </p:nvSpPr>
            <p:spPr bwMode="auto">
              <a:xfrm>
                <a:off x="3431" y="2965"/>
                <a:ext cx="90" cy="103"/>
              </a:xfrm>
              <a:custGeom>
                <a:avLst/>
                <a:gdLst>
                  <a:gd name="T0" fmla="*/ 4 w 79"/>
                  <a:gd name="T1" fmla="*/ 1 h 90"/>
                  <a:gd name="T2" fmla="*/ 0 w 79"/>
                  <a:gd name="T3" fmla="*/ 4 h 90"/>
                  <a:gd name="T4" fmla="*/ 0 w 79"/>
                  <a:gd name="T5" fmla="*/ 57 h 90"/>
                  <a:gd name="T6" fmla="*/ 4 w 79"/>
                  <a:gd name="T7" fmla="*/ 63 h 90"/>
                  <a:gd name="T8" fmla="*/ 79 w 79"/>
                  <a:gd name="T9" fmla="*/ 90 h 90"/>
                  <a:gd name="T10" fmla="*/ 79 w 79"/>
                  <a:gd name="T11" fmla="*/ 28 h 90"/>
                  <a:gd name="T12" fmla="*/ 4 w 79"/>
                  <a:gd name="T13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0">
                    <a:moveTo>
                      <a:pt x="4" y="1"/>
                    </a:moveTo>
                    <a:cubicBezTo>
                      <a:pt x="2" y="0"/>
                      <a:pt x="0" y="1"/>
                      <a:pt x="0" y="4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9"/>
                      <a:pt x="2" y="62"/>
                      <a:pt x="4" y="63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9" y="28"/>
                      <a:pt x="79" y="28"/>
                      <a:pt x="79" y="28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8" name="Freeform 8196"/>
              <p:cNvSpPr>
                <a:spLocks/>
              </p:cNvSpPr>
              <p:nvPr/>
            </p:nvSpPr>
            <p:spPr bwMode="auto">
              <a:xfrm>
                <a:off x="3404" y="2966"/>
                <a:ext cx="28" cy="30"/>
              </a:xfrm>
              <a:custGeom>
                <a:avLst/>
                <a:gdLst>
                  <a:gd name="T0" fmla="*/ 0 w 28"/>
                  <a:gd name="T1" fmla="*/ 15 h 30"/>
                  <a:gd name="T2" fmla="*/ 28 w 28"/>
                  <a:gd name="T3" fmla="*/ 0 h 30"/>
                  <a:gd name="T4" fmla="*/ 28 w 28"/>
                  <a:gd name="T5" fmla="*/ 30 h 30"/>
                  <a:gd name="T6" fmla="*/ 0 w 28"/>
                  <a:gd name="T7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30">
                    <a:moveTo>
                      <a:pt x="0" y="15"/>
                    </a:moveTo>
                    <a:lnTo>
                      <a:pt x="28" y="0"/>
                    </a:lnTo>
                    <a:lnTo>
                      <a:pt x="28" y="3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9" name="Freeform 8197"/>
              <p:cNvSpPr>
                <a:spLocks/>
              </p:cNvSpPr>
              <p:nvPr/>
            </p:nvSpPr>
            <p:spPr bwMode="auto">
              <a:xfrm>
                <a:off x="3427" y="3004"/>
                <a:ext cx="113" cy="82"/>
              </a:xfrm>
              <a:custGeom>
                <a:avLst/>
                <a:gdLst>
                  <a:gd name="T0" fmla="*/ 5 w 99"/>
                  <a:gd name="T1" fmla="*/ 2 h 72"/>
                  <a:gd name="T2" fmla="*/ 0 w 99"/>
                  <a:gd name="T3" fmla="*/ 2 h 72"/>
                  <a:gd name="T4" fmla="*/ 0 w 99"/>
                  <a:gd name="T5" fmla="*/ 33 h 72"/>
                  <a:gd name="T6" fmla="*/ 5 w 99"/>
                  <a:gd name="T7" fmla="*/ 38 h 72"/>
                  <a:gd name="T8" fmla="*/ 99 w 99"/>
                  <a:gd name="T9" fmla="*/ 72 h 72"/>
                  <a:gd name="T10" fmla="*/ 99 w 99"/>
                  <a:gd name="T11" fmla="*/ 36 h 72"/>
                  <a:gd name="T12" fmla="*/ 5 w 99"/>
                  <a:gd name="T13" fmla="*/ 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2">
                    <a:moveTo>
                      <a:pt x="5" y="2"/>
                    </a:moveTo>
                    <a:cubicBezTo>
                      <a:pt x="2" y="0"/>
                      <a:pt x="0" y="1"/>
                      <a:pt x="0" y="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5"/>
                      <a:pt x="2" y="37"/>
                      <a:pt x="5" y="38"/>
                    </a:cubicBezTo>
                    <a:cubicBezTo>
                      <a:pt x="99" y="72"/>
                      <a:pt x="99" y="72"/>
                      <a:pt x="99" y="72"/>
                    </a:cubicBezTo>
                    <a:cubicBezTo>
                      <a:pt x="99" y="36"/>
                      <a:pt x="99" y="36"/>
                      <a:pt x="99" y="36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9B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40" name="Freeform 8198"/>
              <p:cNvSpPr>
                <a:spLocks/>
              </p:cNvSpPr>
              <p:nvPr/>
            </p:nvSpPr>
            <p:spPr bwMode="auto">
              <a:xfrm>
                <a:off x="3402" y="2980"/>
                <a:ext cx="90" cy="104"/>
              </a:xfrm>
              <a:custGeom>
                <a:avLst/>
                <a:gdLst>
                  <a:gd name="T0" fmla="*/ 5 w 79"/>
                  <a:gd name="T1" fmla="*/ 1 h 91"/>
                  <a:gd name="T2" fmla="*/ 0 w 79"/>
                  <a:gd name="T3" fmla="*/ 5 h 91"/>
                  <a:gd name="T4" fmla="*/ 0 w 79"/>
                  <a:gd name="T5" fmla="*/ 57 h 91"/>
                  <a:gd name="T6" fmla="*/ 5 w 79"/>
                  <a:gd name="T7" fmla="*/ 63 h 91"/>
                  <a:gd name="T8" fmla="*/ 79 w 79"/>
                  <a:gd name="T9" fmla="*/ 91 h 91"/>
                  <a:gd name="T10" fmla="*/ 79 w 79"/>
                  <a:gd name="T11" fmla="*/ 29 h 91"/>
                  <a:gd name="T12" fmla="*/ 5 w 79"/>
                  <a:gd name="T13" fmla="*/ 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1">
                    <a:moveTo>
                      <a:pt x="5" y="1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0"/>
                      <a:pt x="2" y="63"/>
                      <a:pt x="5" y="63"/>
                    </a:cubicBezTo>
                    <a:cubicBezTo>
                      <a:pt x="79" y="91"/>
                      <a:pt x="79" y="91"/>
                      <a:pt x="79" y="91"/>
                    </a:cubicBezTo>
                    <a:cubicBezTo>
                      <a:pt x="79" y="29"/>
                      <a:pt x="79" y="29"/>
                      <a:pt x="79" y="29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9B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41" name="Freeform 8199"/>
              <p:cNvSpPr>
                <a:spLocks/>
              </p:cNvSpPr>
              <p:nvPr/>
            </p:nvSpPr>
            <p:spPr bwMode="auto">
              <a:xfrm>
                <a:off x="3428" y="3019"/>
                <a:ext cx="15" cy="17"/>
              </a:xfrm>
              <a:custGeom>
                <a:avLst/>
                <a:gdLst>
                  <a:gd name="T0" fmla="*/ 6 w 13"/>
                  <a:gd name="T1" fmla="*/ 1 h 15"/>
                  <a:gd name="T2" fmla="*/ 13 w 13"/>
                  <a:gd name="T3" fmla="*/ 10 h 15"/>
                  <a:gd name="T4" fmla="*/ 6 w 13"/>
                  <a:gd name="T5" fmla="*/ 14 h 15"/>
                  <a:gd name="T6" fmla="*/ 0 w 13"/>
                  <a:gd name="T7" fmla="*/ 5 h 15"/>
                  <a:gd name="T8" fmla="*/ 6 w 13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6" y="1"/>
                    </a:moveTo>
                    <a:cubicBezTo>
                      <a:pt x="10" y="2"/>
                      <a:pt x="13" y="6"/>
                      <a:pt x="13" y="10"/>
                    </a:cubicBezTo>
                    <a:cubicBezTo>
                      <a:pt x="13" y="13"/>
                      <a:pt x="10" y="15"/>
                      <a:pt x="6" y="14"/>
                    </a:cubicBezTo>
                    <a:cubicBezTo>
                      <a:pt x="3" y="13"/>
                      <a:pt x="0" y="9"/>
                      <a:pt x="0" y="5"/>
                    </a:cubicBezTo>
                    <a:cubicBezTo>
                      <a:pt x="0" y="2"/>
                      <a:pt x="3" y="0"/>
                      <a:pt x="6" y="1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42" name="Freeform 8200"/>
              <p:cNvSpPr>
                <a:spLocks/>
              </p:cNvSpPr>
              <p:nvPr/>
            </p:nvSpPr>
            <p:spPr bwMode="auto">
              <a:xfrm>
                <a:off x="3415" y="3033"/>
                <a:ext cx="9" cy="12"/>
              </a:xfrm>
              <a:custGeom>
                <a:avLst/>
                <a:gdLst>
                  <a:gd name="T0" fmla="*/ 4 w 8"/>
                  <a:gd name="T1" fmla="*/ 1 h 10"/>
                  <a:gd name="T2" fmla="*/ 8 w 8"/>
                  <a:gd name="T3" fmla="*/ 7 h 10"/>
                  <a:gd name="T4" fmla="*/ 4 w 8"/>
                  <a:gd name="T5" fmla="*/ 9 h 10"/>
                  <a:gd name="T6" fmla="*/ 0 w 8"/>
                  <a:gd name="T7" fmla="*/ 4 h 10"/>
                  <a:gd name="T8" fmla="*/ 4 w 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6" y="2"/>
                      <a:pt x="8" y="4"/>
                      <a:pt x="8" y="7"/>
                    </a:cubicBezTo>
                    <a:cubicBezTo>
                      <a:pt x="8" y="9"/>
                      <a:pt x="6" y="10"/>
                      <a:pt x="4" y="9"/>
                    </a:cubicBezTo>
                    <a:cubicBezTo>
                      <a:pt x="2" y="9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1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43" name="Freeform 8201"/>
              <p:cNvSpPr>
                <a:spLocks/>
              </p:cNvSpPr>
              <p:nvPr/>
            </p:nvSpPr>
            <p:spPr bwMode="auto">
              <a:xfrm>
                <a:off x="3415" y="2997"/>
                <a:ext cx="9" cy="11"/>
              </a:xfrm>
              <a:custGeom>
                <a:avLst/>
                <a:gdLst>
                  <a:gd name="T0" fmla="*/ 4 w 8"/>
                  <a:gd name="T1" fmla="*/ 1 h 10"/>
                  <a:gd name="T2" fmla="*/ 8 w 8"/>
                  <a:gd name="T3" fmla="*/ 7 h 10"/>
                  <a:gd name="T4" fmla="*/ 4 w 8"/>
                  <a:gd name="T5" fmla="*/ 9 h 10"/>
                  <a:gd name="T6" fmla="*/ 0 w 8"/>
                  <a:gd name="T7" fmla="*/ 4 h 10"/>
                  <a:gd name="T8" fmla="*/ 4 w 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6" y="2"/>
                      <a:pt x="8" y="4"/>
                      <a:pt x="8" y="7"/>
                    </a:cubicBezTo>
                    <a:cubicBezTo>
                      <a:pt x="8" y="9"/>
                      <a:pt x="6" y="10"/>
                      <a:pt x="4" y="9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1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44" name="Freeform 8202"/>
              <p:cNvSpPr>
                <a:spLocks/>
              </p:cNvSpPr>
              <p:nvPr/>
            </p:nvSpPr>
            <p:spPr bwMode="auto">
              <a:xfrm>
                <a:off x="3470" y="3054"/>
                <a:ext cx="10" cy="11"/>
              </a:xfrm>
              <a:custGeom>
                <a:avLst/>
                <a:gdLst>
                  <a:gd name="T0" fmla="*/ 4 w 8"/>
                  <a:gd name="T1" fmla="*/ 1 h 10"/>
                  <a:gd name="T2" fmla="*/ 8 w 8"/>
                  <a:gd name="T3" fmla="*/ 6 h 10"/>
                  <a:gd name="T4" fmla="*/ 4 w 8"/>
                  <a:gd name="T5" fmla="*/ 9 h 10"/>
                  <a:gd name="T6" fmla="*/ 0 w 8"/>
                  <a:gd name="T7" fmla="*/ 4 h 10"/>
                  <a:gd name="T8" fmla="*/ 4 w 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6" y="2"/>
                      <a:pt x="8" y="4"/>
                      <a:pt x="8" y="6"/>
                    </a:cubicBezTo>
                    <a:cubicBezTo>
                      <a:pt x="8" y="9"/>
                      <a:pt x="6" y="10"/>
                      <a:pt x="4" y="9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1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45" name="Freeform 8203"/>
              <p:cNvSpPr>
                <a:spLocks/>
              </p:cNvSpPr>
              <p:nvPr/>
            </p:nvSpPr>
            <p:spPr bwMode="auto">
              <a:xfrm>
                <a:off x="3470" y="3017"/>
                <a:ext cx="10" cy="12"/>
              </a:xfrm>
              <a:custGeom>
                <a:avLst/>
                <a:gdLst>
                  <a:gd name="T0" fmla="*/ 4 w 8"/>
                  <a:gd name="T1" fmla="*/ 1 h 10"/>
                  <a:gd name="T2" fmla="*/ 8 w 8"/>
                  <a:gd name="T3" fmla="*/ 6 h 10"/>
                  <a:gd name="T4" fmla="*/ 4 w 8"/>
                  <a:gd name="T5" fmla="*/ 9 h 10"/>
                  <a:gd name="T6" fmla="*/ 0 w 8"/>
                  <a:gd name="T7" fmla="*/ 4 h 10"/>
                  <a:gd name="T8" fmla="*/ 4 w 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6" y="2"/>
                      <a:pt x="8" y="4"/>
                      <a:pt x="8" y="6"/>
                    </a:cubicBezTo>
                    <a:cubicBezTo>
                      <a:pt x="8" y="9"/>
                      <a:pt x="6" y="10"/>
                      <a:pt x="4" y="9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1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46" name="Freeform 8204"/>
              <p:cNvSpPr>
                <a:spLocks/>
              </p:cNvSpPr>
              <p:nvPr/>
            </p:nvSpPr>
            <p:spPr bwMode="auto">
              <a:xfrm>
                <a:off x="4329" y="2868"/>
                <a:ext cx="82" cy="66"/>
              </a:xfrm>
              <a:custGeom>
                <a:avLst/>
                <a:gdLst>
                  <a:gd name="T0" fmla="*/ 82 w 82"/>
                  <a:gd name="T1" fmla="*/ 47 h 66"/>
                  <a:gd name="T2" fmla="*/ 40 w 82"/>
                  <a:gd name="T3" fmla="*/ 0 h 66"/>
                  <a:gd name="T4" fmla="*/ 0 w 82"/>
                  <a:gd name="T5" fmla="*/ 0 h 66"/>
                  <a:gd name="T6" fmla="*/ 58 w 82"/>
                  <a:gd name="T7" fmla="*/ 66 h 66"/>
                  <a:gd name="T8" fmla="*/ 82 w 82"/>
                  <a:gd name="T9" fmla="*/ 4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6">
                    <a:moveTo>
                      <a:pt x="82" y="47"/>
                    </a:moveTo>
                    <a:lnTo>
                      <a:pt x="40" y="0"/>
                    </a:lnTo>
                    <a:lnTo>
                      <a:pt x="0" y="0"/>
                    </a:lnTo>
                    <a:lnTo>
                      <a:pt x="58" y="66"/>
                    </a:lnTo>
                    <a:lnTo>
                      <a:pt x="82" y="47"/>
                    </a:lnTo>
                    <a:close/>
                  </a:path>
                </a:pathLst>
              </a:custGeom>
              <a:solidFill>
                <a:srgbClr val="7C8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47" name="Freeform 8205"/>
              <p:cNvSpPr>
                <a:spLocks/>
              </p:cNvSpPr>
              <p:nvPr/>
            </p:nvSpPr>
            <p:spPr bwMode="auto">
              <a:xfrm>
                <a:off x="4298" y="2813"/>
                <a:ext cx="71" cy="55"/>
              </a:xfrm>
              <a:custGeom>
                <a:avLst/>
                <a:gdLst>
                  <a:gd name="T0" fmla="*/ 23 w 71"/>
                  <a:gd name="T1" fmla="*/ 0 h 55"/>
                  <a:gd name="T2" fmla="*/ 0 w 71"/>
                  <a:gd name="T3" fmla="*/ 20 h 55"/>
                  <a:gd name="T4" fmla="*/ 31 w 71"/>
                  <a:gd name="T5" fmla="*/ 55 h 55"/>
                  <a:gd name="T6" fmla="*/ 71 w 71"/>
                  <a:gd name="T7" fmla="*/ 55 h 55"/>
                  <a:gd name="T8" fmla="*/ 23 w 7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55">
                    <a:moveTo>
                      <a:pt x="23" y="0"/>
                    </a:moveTo>
                    <a:lnTo>
                      <a:pt x="0" y="20"/>
                    </a:lnTo>
                    <a:lnTo>
                      <a:pt x="31" y="55"/>
                    </a:lnTo>
                    <a:lnTo>
                      <a:pt x="71" y="5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48" name="Freeform 8206"/>
              <p:cNvSpPr>
                <a:spLocks/>
              </p:cNvSpPr>
              <p:nvPr/>
            </p:nvSpPr>
            <p:spPr bwMode="auto">
              <a:xfrm>
                <a:off x="4232" y="2763"/>
                <a:ext cx="66" cy="149"/>
              </a:xfrm>
              <a:custGeom>
                <a:avLst/>
                <a:gdLst>
                  <a:gd name="T0" fmla="*/ 66 w 66"/>
                  <a:gd name="T1" fmla="*/ 98 h 149"/>
                  <a:gd name="T2" fmla="*/ 0 w 66"/>
                  <a:gd name="T3" fmla="*/ 149 h 149"/>
                  <a:gd name="T4" fmla="*/ 0 w 66"/>
                  <a:gd name="T5" fmla="*/ 52 h 149"/>
                  <a:gd name="T6" fmla="*/ 66 w 66"/>
                  <a:gd name="T7" fmla="*/ 0 h 149"/>
                  <a:gd name="T8" fmla="*/ 66 w 66"/>
                  <a:gd name="T9" fmla="*/ 98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49">
                    <a:moveTo>
                      <a:pt x="66" y="98"/>
                    </a:moveTo>
                    <a:lnTo>
                      <a:pt x="0" y="149"/>
                    </a:lnTo>
                    <a:lnTo>
                      <a:pt x="0" y="52"/>
                    </a:lnTo>
                    <a:lnTo>
                      <a:pt x="66" y="0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909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49" name="Freeform 8207"/>
              <p:cNvSpPr>
                <a:spLocks/>
              </p:cNvSpPr>
              <p:nvPr/>
            </p:nvSpPr>
            <p:spPr bwMode="auto">
              <a:xfrm>
                <a:off x="4250" y="2811"/>
                <a:ext cx="71" cy="36"/>
              </a:xfrm>
              <a:custGeom>
                <a:avLst/>
                <a:gdLst>
                  <a:gd name="T0" fmla="*/ 0 w 71"/>
                  <a:gd name="T1" fmla="*/ 18 h 36"/>
                  <a:gd name="T2" fmla="*/ 24 w 71"/>
                  <a:gd name="T3" fmla="*/ 0 h 36"/>
                  <a:gd name="T4" fmla="*/ 71 w 71"/>
                  <a:gd name="T5" fmla="*/ 17 h 36"/>
                  <a:gd name="T6" fmla="*/ 48 w 71"/>
                  <a:gd name="T7" fmla="*/ 36 h 36"/>
                  <a:gd name="T8" fmla="*/ 0 w 71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6">
                    <a:moveTo>
                      <a:pt x="0" y="18"/>
                    </a:moveTo>
                    <a:lnTo>
                      <a:pt x="24" y="0"/>
                    </a:lnTo>
                    <a:lnTo>
                      <a:pt x="71" y="17"/>
                    </a:lnTo>
                    <a:lnTo>
                      <a:pt x="48" y="3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50" name="Freeform 8208"/>
              <p:cNvSpPr>
                <a:spLocks/>
              </p:cNvSpPr>
              <p:nvPr/>
            </p:nvSpPr>
            <p:spPr bwMode="auto">
              <a:xfrm>
                <a:off x="4232" y="2756"/>
                <a:ext cx="66" cy="59"/>
              </a:xfrm>
              <a:custGeom>
                <a:avLst/>
                <a:gdLst>
                  <a:gd name="T0" fmla="*/ 66 w 66"/>
                  <a:gd name="T1" fmla="*/ 7 h 59"/>
                  <a:gd name="T2" fmla="*/ 45 w 66"/>
                  <a:gd name="T3" fmla="*/ 0 h 59"/>
                  <a:gd name="T4" fmla="*/ 0 w 66"/>
                  <a:gd name="T5" fmla="*/ 36 h 59"/>
                  <a:gd name="T6" fmla="*/ 0 w 66"/>
                  <a:gd name="T7" fmla="*/ 59 h 59"/>
                  <a:gd name="T8" fmla="*/ 66 w 66"/>
                  <a:gd name="T9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9">
                    <a:moveTo>
                      <a:pt x="66" y="7"/>
                    </a:moveTo>
                    <a:lnTo>
                      <a:pt x="45" y="0"/>
                    </a:lnTo>
                    <a:lnTo>
                      <a:pt x="0" y="36"/>
                    </a:lnTo>
                    <a:lnTo>
                      <a:pt x="0" y="59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51" name="Freeform 8209"/>
              <p:cNvSpPr>
                <a:spLocks/>
              </p:cNvSpPr>
              <p:nvPr/>
            </p:nvSpPr>
            <p:spPr bwMode="auto">
              <a:xfrm>
                <a:off x="4274" y="2811"/>
                <a:ext cx="131" cy="81"/>
              </a:xfrm>
              <a:custGeom>
                <a:avLst/>
                <a:gdLst>
                  <a:gd name="T0" fmla="*/ 47 w 131"/>
                  <a:gd name="T1" fmla="*/ 2 h 81"/>
                  <a:gd name="T2" fmla="*/ 47 w 131"/>
                  <a:gd name="T3" fmla="*/ 17 h 81"/>
                  <a:gd name="T4" fmla="*/ 0 w 131"/>
                  <a:gd name="T5" fmla="*/ 0 h 81"/>
                  <a:gd name="T6" fmla="*/ 0 w 131"/>
                  <a:gd name="T7" fmla="*/ 41 h 81"/>
                  <a:gd name="T8" fmla="*/ 47 w 131"/>
                  <a:gd name="T9" fmla="*/ 58 h 81"/>
                  <a:gd name="T10" fmla="*/ 47 w 131"/>
                  <a:gd name="T11" fmla="*/ 73 h 81"/>
                  <a:gd name="T12" fmla="*/ 71 w 131"/>
                  <a:gd name="T13" fmla="*/ 81 h 81"/>
                  <a:gd name="T14" fmla="*/ 131 w 131"/>
                  <a:gd name="T15" fmla="*/ 33 h 81"/>
                  <a:gd name="T16" fmla="*/ 47 w 131"/>
                  <a:gd name="T17" fmla="*/ 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" h="81">
                    <a:moveTo>
                      <a:pt x="47" y="2"/>
                    </a:moveTo>
                    <a:lnTo>
                      <a:pt x="47" y="17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47" y="58"/>
                    </a:lnTo>
                    <a:lnTo>
                      <a:pt x="47" y="73"/>
                    </a:lnTo>
                    <a:lnTo>
                      <a:pt x="71" y="81"/>
                    </a:lnTo>
                    <a:lnTo>
                      <a:pt x="131" y="33"/>
                    </a:lnTo>
                    <a:lnTo>
                      <a:pt x="47" y="2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52" name="Freeform 8210"/>
              <p:cNvSpPr>
                <a:spLocks/>
              </p:cNvSpPr>
              <p:nvPr/>
            </p:nvSpPr>
            <p:spPr bwMode="auto">
              <a:xfrm>
                <a:off x="4357" y="2853"/>
                <a:ext cx="55" cy="63"/>
              </a:xfrm>
              <a:custGeom>
                <a:avLst/>
                <a:gdLst>
                  <a:gd name="T0" fmla="*/ 0 w 48"/>
                  <a:gd name="T1" fmla="*/ 38 h 55"/>
                  <a:gd name="T2" fmla="*/ 43 w 48"/>
                  <a:gd name="T3" fmla="*/ 54 h 55"/>
                  <a:gd name="T4" fmla="*/ 48 w 48"/>
                  <a:gd name="T5" fmla="*/ 51 h 55"/>
                  <a:gd name="T6" fmla="*/ 48 w 48"/>
                  <a:gd name="T7" fmla="*/ 0 h 55"/>
                  <a:gd name="T8" fmla="*/ 0 w 48"/>
                  <a:gd name="T9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5">
                    <a:moveTo>
                      <a:pt x="0" y="38"/>
                    </a:moveTo>
                    <a:cubicBezTo>
                      <a:pt x="43" y="54"/>
                      <a:pt x="43" y="54"/>
                      <a:pt x="43" y="54"/>
                    </a:cubicBezTo>
                    <a:cubicBezTo>
                      <a:pt x="46" y="55"/>
                      <a:pt x="48" y="54"/>
                      <a:pt x="48" y="51"/>
                    </a:cubicBezTo>
                    <a:cubicBezTo>
                      <a:pt x="48" y="0"/>
                      <a:pt x="48" y="0"/>
                      <a:pt x="48" y="0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7C8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53" name="Freeform 8211"/>
              <p:cNvSpPr>
                <a:spLocks/>
              </p:cNvSpPr>
              <p:nvPr/>
            </p:nvSpPr>
            <p:spPr bwMode="auto">
              <a:xfrm>
                <a:off x="4345" y="2844"/>
                <a:ext cx="67" cy="52"/>
              </a:xfrm>
              <a:custGeom>
                <a:avLst/>
                <a:gdLst>
                  <a:gd name="T0" fmla="*/ 59 w 59"/>
                  <a:gd name="T1" fmla="*/ 7 h 46"/>
                  <a:gd name="T2" fmla="*/ 54 w 59"/>
                  <a:gd name="T3" fmla="*/ 0 h 46"/>
                  <a:gd name="T4" fmla="*/ 53 w 59"/>
                  <a:gd name="T5" fmla="*/ 0 h 46"/>
                  <a:gd name="T6" fmla="*/ 0 w 59"/>
                  <a:gd name="T7" fmla="*/ 42 h 46"/>
                  <a:gd name="T8" fmla="*/ 11 w 59"/>
                  <a:gd name="T9" fmla="*/ 46 h 46"/>
                  <a:gd name="T10" fmla="*/ 59 w 59"/>
                  <a:gd name="T11" fmla="*/ 8 h 46"/>
                  <a:gd name="T12" fmla="*/ 59 w 59"/>
                  <a:gd name="T1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46">
                    <a:moveTo>
                      <a:pt x="59" y="7"/>
                    </a:moveTo>
                    <a:cubicBezTo>
                      <a:pt x="59" y="4"/>
                      <a:pt x="57" y="1"/>
                      <a:pt x="5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59" y="8"/>
                      <a:pt x="59" y="8"/>
                      <a:pt x="59" y="8"/>
                    </a:cubicBezTo>
                    <a:lnTo>
                      <a:pt x="59" y="7"/>
                    </a:lnTo>
                    <a:close/>
                  </a:path>
                </a:pathLst>
              </a:custGeom>
              <a:solidFill>
                <a:srgbClr val="8E95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54" name="Freeform 8212"/>
              <p:cNvSpPr>
                <a:spLocks/>
              </p:cNvSpPr>
              <p:nvPr/>
            </p:nvSpPr>
            <p:spPr bwMode="auto">
              <a:xfrm>
                <a:off x="4250" y="2829"/>
                <a:ext cx="138" cy="106"/>
              </a:xfrm>
              <a:custGeom>
                <a:avLst/>
                <a:gdLst>
                  <a:gd name="T0" fmla="*/ 117 w 121"/>
                  <a:gd name="T1" fmla="*/ 30 h 93"/>
                  <a:gd name="T2" fmla="*/ 42 w 121"/>
                  <a:gd name="T3" fmla="*/ 3 h 93"/>
                  <a:gd name="T4" fmla="*/ 42 w 121"/>
                  <a:gd name="T5" fmla="*/ 16 h 93"/>
                  <a:gd name="T6" fmla="*/ 0 w 121"/>
                  <a:gd name="T7" fmla="*/ 0 h 93"/>
                  <a:gd name="T8" fmla="*/ 0 w 121"/>
                  <a:gd name="T9" fmla="*/ 37 h 93"/>
                  <a:gd name="T10" fmla="*/ 42 w 121"/>
                  <a:gd name="T11" fmla="*/ 52 h 93"/>
                  <a:gd name="T12" fmla="*/ 42 w 121"/>
                  <a:gd name="T13" fmla="*/ 65 h 93"/>
                  <a:gd name="T14" fmla="*/ 117 w 121"/>
                  <a:gd name="T15" fmla="*/ 92 h 93"/>
                  <a:gd name="T16" fmla="*/ 121 w 121"/>
                  <a:gd name="T17" fmla="*/ 89 h 93"/>
                  <a:gd name="T18" fmla="*/ 121 w 121"/>
                  <a:gd name="T19" fmla="*/ 36 h 93"/>
                  <a:gd name="T20" fmla="*/ 117 w 121"/>
                  <a:gd name="T21" fmla="*/ 3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1" h="93">
                    <a:moveTo>
                      <a:pt x="117" y="30"/>
                    </a:moveTo>
                    <a:cubicBezTo>
                      <a:pt x="42" y="3"/>
                      <a:pt x="42" y="3"/>
                      <a:pt x="42" y="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117" y="92"/>
                      <a:pt x="117" y="92"/>
                      <a:pt x="117" y="92"/>
                    </a:cubicBezTo>
                    <a:cubicBezTo>
                      <a:pt x="119" y="93"/>
                      <a:pt x="121" y="92"/>
                      <a:pt x="121" y="89"/>
                    </a:cubicBezTo>
                    <a:cubicBezTo>
                      <a:pt x="121" y="36"/>
                      <a:pt x="121" y="36"/>
                      <a:pt x="121" y="36"/>
                    </a:cubicBezTo>
                    <a:cubicBezTo>
                      <a:pt x="121" y="34"/>
                      <a:pt x="119" y="31"/>
                      <a:pt x="117" y="30"/>
                    </a:cubicBezTo>
                    <a:close/>
                  </a:path>
                </a:pathLst>
              </a:custGeom>
              <a:solidFill>
                <a:srgbClr val="9B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55" name="Freeform 8213"/>
              <p:cNvSpPr>
                <a:spLocks/>
              </p:cNvSpPr>
              <p:nvPr/>
            </p:nvSpPr>
            <p:spPr bwMode="auto">
              <a:xfrm>
                <a:off x="4347" y="2879"/>
                <a:ext cx="15" cy="19"/>
              </a:xfrm>
              <a:custGeom>
                <a:avLst/>
                <a:gdLst>
                  <a:gd name="T0" fmla="*/ 7 w 13"/>
                  <a:gd name="T1" fmla="*/ 14 h 16"/>
                  <a:gd name="T2" fmla="*/ 0 w 13"/>
                  <a:gd name="T3" fmla="*/ 6 h 16"/>
                  <a:gd name="T4" fmla="*/ 7 w 13"/>
                  <a:gd name="T5" fmla="*/ 1 h 16"/>
                  <a:gd name="T6" fmla="*/ 13 w 13"/>
                  <a:gd name="T7" fmla="*/ 10 h 16"/>
                  <a:gd name="T8" fmla="*/ 7 w 13"/>
                  <a:gd name="T9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7" y="14"/>
                    </a:moveTo>
                    <a:cubicBezTo>
                      <a:pt x="3" y="13"/>
                      <a:pt x="0" y="9"/>
                      <a:pt x="0" y="6"/>
                    </a:cubicBezTo>
                    <a:cubicBezTo>
                      <a:pt x="0" y="2"/>
                      <a:pt x="3" y="0"/>
                      <a:pt x="7" y="1"/>
                    </a:cubicBezTo>
                    <a:cubicBezTo>
                      <a:pt x="10" y="3"/>
                      <a:pt x="13" y="7"/>
                      <a:pt x="13" y="10"/>
                    </a:cubicBezTo>
                    <a:cubicBezTo>
                      <a:pt x="13" y="14"/>
                      <a:pt x="10" y="16"/>
                      <a:pt x="7" y="14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56" name="Freeform 8214"/>
              <p:cNvSpPr>
                <a:spLocks/>
              </p:cNvSpPr>
              <p:nvPr/>
            </p:nvSpPr>
            <p:spPr bwMode="auto">
              <a:xfrm>
                <a:off x="4366" y="2870"/>
                <a:ext cx="9" cy="12"/>
              </a:xfrm>
              <a:custGeom>
                <a:avLst/>
                <a:gdLst>
                  <a:gd name="T0" fmla="*/ 4 w 8"/>
                  <a:gd name="T1" fmla="*/ 9 h 10"/>
                  <a:gd name="T2" fmla="*/ 0 w 8"/>
                  <a:gd name="T3" fmla="*/ 4 h 10"/>
                  <a:gd name="T4" fmla="*/ 4 w 8"/>
                  <a:gd name="T5" fmla="*/ 1 h 10"/>
                  <a:gd name="T6" fmla="*/ 8 w 8"/>
                  <a:gd name="T7" fmla="*/ 7 h 10"/>
                  <a:gd name="T8" fmla="*/ 4 w 8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4" y="9"/>
                    </a:move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1"/>
                    </a:cubicBezTo>
                    <a:cubicBezTo>
                      <a:pt x="6" y="2"/>
                      <a:pt x="8" y="4"/>
                      <a:pt x="8" y="7"/>
                    </a:cubicBezTo>
                    <a:cubicBezTo>
                      <a:pt x="8" y="9"/>
                      <a:pt x="6" y="10"/>
                      <a:pt x="4" y="9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57" name="Freeform 8215"/>
              <p:cNvSpPr>
                <a:spLocks/>
              </p:cNvSpPr>
              <p:nvPr/>
            </p:nvSpPr>
            <p:spPr bwMode="auto">
              <a:xfrm>
                <a:off x="4366" y="2907"/>
                <a:ext cx="9" cy="11"/>
              </a:xfrm>
              <a:custGeom>
                <a:avLst/>
                <a:gdLst>
                  <a:gd name="T0" fmla="*/ 4 w 8"/>
                  <a:gd name="T1" fmla="*/ 9 h 10"/>
                  <a:gd name="T2" fmla="*/ 0 w 8"/>
                  <a:gd name="T3" fmla="*/ 4 h 10"/>
                  <a:gd name="T4" fmla="*/ 4 w 8"/>
                  <a:gd name="T5" fmla="*/ 1 h 10"/>
                  <a:gd name="T6" fmla="*/ 8 w 8"/>
                  <a:gd name="T7" fmla="*/ 7 h 10"/>
                  <a:gd name="T8" fmla="*/ 4 w 8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4" y="9"/>
                    </a:move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1"/>
                    </a:cubicBezTo>
                    <a:cubicBezTo>
                      <a:pt x="6" y="2"/>
                      <a:pt x="8" y="4"/>
                      <a:pt x="8" y="7"/>
                    </a:cubicBezTo>
                    <a:cubicBezTo>
                      <a:pt x="8" y="9"/>
                      <a:pt x="6" y="10"/>
                      <a:pt x="4" y="9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58" name="Freeform 8216"/>
              <p:cNvSpPr>
                <a:spLocks/>
              </p:cNvSpPr>
              <p:nvPr/>
            </p:nvSpPr>
            <p:spPr bwMode="auto">
              <a:xfrm>
                <a:off x="4312" y="2851"/>
                <a:ext cx="8" cy="10"/>
              </a:xfrm>
              <a:custGeom>
                <a:avLst/>
                <a:gdLst>
                  <a:gd name="T0" fmla="*/ 3 w 7"/>
                  <a:gd name="T1" fmla="*/ 8 h 9"/>
                  <a:gd name="T2" fmla="*/ 0 w 7"/>
                  <a:gd name="T3" fmla="*/ 3 h 9"/>
                  <a:gd name="T4" fmla="*/ 3 w 7"/>
                  <a:gd name="T5" fmla="*/ 0 h 9"/>
                  <a:gd name="T6" fmla="*/ 7 w 7"/>
                  <a:gd name="T7" fmla="*/ 6 h 9"/>
                  <a:gd name="T8" fmla="*/ 3 w 7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3" y="8"/>
                    </a:moveTo>
                    <a:cubicBezTo>
                      <a:pt x="1" y="8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" y="1"/>
                      <a:pt x="7" y="4"/>
                      <a:pt x="7" y="6"/>
                    </a:cubicBezTo>
                    <a:cubicBezTo>
                      <a:pt x="7" y="8"/>
                      <a:pt x="5" y="9"/>
                      <a:pt x="3" y="8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59" name="Freeform 8217"/>
              <p:cNvSpPr>
                <a:spLocks/>
              </p:cNvSpPr>
              <p:nvPr/>
            </p:nvSpPr>
            <p:spPr bwMode="auto">
              <a:xfrm>
                <a:off x="4312" y="2887"/>
                <a:ext cx="8" cy="11"/>
              </a:xfrm>
              <a:custGeom>
                <a:avLst/>
                <a:gdLst>
                  <a:gd name="T0" fmla="*/ 3 w 7"/>
                  <a:gd name="T1" fmla="*/ 9 h 9"/>
                  <a:gd name="T2" fmla="*/ 0 w 7"/>
                  <a:gd name="T3" fmla="*/ 3 h 9"/>
                  <a:gd name="T4" fmla="*/ 3 w 7"/>
                  <a:gd name="T5" fmla="*/ 0 h 9"/>
                  <a:gd name="T6" fmla="*/ 7 w 7"/>
                  <a:gd name="T7" fmla="*/ 6 h 9"/>
                  <a:gd name="T8" fmla="*/ 3 w 7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3" y="9"/>
                    </a:moveTo>
                    <a:cubicBezTo>
                      <a:pt x="1" y="8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" y="1"/>
                      <a:pt x="7" y="4"/>
                      <a:pt x="7" y="6"/>
                    </a:cubicBezTo>
                    <a:cubicBezTo>
                      <a:pt x="7" y="8"/>
                      <a:pt x="5" y="9"/>
                      <a:pt x="3" y="9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60" name="Freeform 8218"/>
              <p:cNvSpPr>
                <a:spLocks/>
              </p:cNvSpPr>
              <p:nvPr/>
            </p:nvSpPr>
            <p:spPr bwMode="auto">
              <a:xfrm>
                <a:off x="4329" y="3343"/>
                <a:ext cx="82" cy="66"/>
              </a:xfrm>
              <a:custGeom>
                <a:avLst/>
                <a:gdLst>
                  <a:gd name="T0" fmla="*/ 82 w 82"/>
                  <a:gd name="T1" fmla="*/ 46 h 66"/>
                  <a:gd name="T2" fmla="*/ 40 w 82"/>
                  <a:gd name="T3" fmla="*/ 0 h 66"/>
                  <a:gd name="T4" fmla="*/ 0 w 82"/>
                  <a:gd name="T5" fmla="*/ 0 h 66"/>
                  <a:gd name="T6" fmla="*/ 58 w 82"/>
                  <a:gd name="T7" fmla="*/ 66 h 66"/>
                  <a:gd name="T8" fmla="*/ 82 w 82"/>
                  <a:gd name="T9" fmla="*/ 4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6">
                    <a:moveTo>
                      <a:pt x="82" y="46"/>
                    </a:moveTo>
                    <a:lnTo>
                      <a:pt x="40" y="0"/>
                    </a:lnTo>
                    <a:lnTo>
                      <a:pt x="0" y="0"/>
                    </a:lnTo>
                    <a:lnTo>
                      <a:pt x="58" y="66"/>
                    </a:lnTo>
                    <a:lnTo>
                      <a:pt x="82" y="46"/>
                    </a:lnTo>
                    <a:close/>
                  </a:path>
                </a:pathLst>
              </a:custGeom>
              <a:solidFill>
                <a:srgbClr val="7C8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61" name="Freeform 8219"/>
              <p:cNvSpPr>
                <a:spLocks/>
              </p:cNvSpPr>
              <p:nvPr/>
            </p:nvSpPr>
            <p:spPr bwMode="auto">
              <a:xfrm>
                <a:off x="4298" y="3288"/>
                <a:ext cx="71" cy="55"/>
              </a:xfrm>
              <a:custGeom>
                <a:avLst/>
                <a:gdLst>
                  <a:gd name="T0" fmla="*/ 23 w 71"/>
                  <a:gd name="T1" fmla="*/ 0 h 55"/>
                  <a:gd name="T2" fmla="*/ 0 w 71"/>
                  <a:gd name="T3" fmla="*/ 19 h 55"/>
                  <a:gd name="T4" fmla="*/ 31 w 71"/>
                  <a:gd name="T5" fmla="*/ 55 h 55"/>
                  <a:gd name="T6" fmla="*/ 71 w 71"/>
                  <a:gd name="T7" fmla="*/ 55 h 55"/>
                  <a:gd name="T8" fmla="*/ 23 w 7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55">
                    <a:moveTo>
                      <a:pt x="23" y="0"/>
                    </a:moveTo>
                    <a:lnTo>
                      <a:pt x="0" y="19"/>
                    </a:lnTo>
                    <a:lnTo>
                      <a:pt x="31" y="55"/>
                    </a:lnTo>
                    <a:lnTo>
                      <a:pt x="71" y="5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62" name="Freeform 8220"/>
              <p:cNvSpPr>
                <a:spLocks/>
              </p:cNvSpPr>
              <p:nvPr/>
            </p:nvSpPr>
            <p:spPr bwMode="auto">
              <a:xfrm>
                <a:off x="4232" y="3238"/>
                <a:ext cx="66" cy="150"/>
              </a:xfrm>
              <a:custGeom>
                <a:avLst/>
                <a:gdLst>
                  <a:gd name="T0" fmla="*/ 66 w 66"/>
                  <a:gd name="T1" fmla="*/ 98 h 150"/>
                  <a:gd name="T2" fmla="*/ 0 w 66"/>
                  <a:gd name="T3" fmla="*/ 150 h 150"/>
                  <a:gd name="T4" fmla="*/ 0 w 66"/>
                  <a:gd name="T5" fmla="*/ 52 h 150"/>
                  <a:gd name="T6" fmla="*/ 66 w 66"/>
                  <a:gd name="T7" fmla="*/ 0 h 150"/>
                  <a:gd name="T8" fmla="*/ 66 w 66"/>
                  <a:gd name="T9" fmla="*/ 9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50">
                    <a:moveTo>
                      <a:pt x="66" y="98"/>
                    </a:moveTo>
                    <a:lnTo>
                      <a:pt x="0" y="150"/>
                    </a:lnTo>
                    <a:lnTo>
                      <a:pt x="0" y="52"/>
                    </a:lnTo>
                    <a:lnTo>
                      <a:pt x="66" y="0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909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63" name="Freeform 8221"/>
              <p:cNvSpPr>
                <a:spLocks/>
              </p:cNvSpPr>
              <p:nvPr/>
            </p:nvSpPr>
            <p:spPr bwMode="auto">
              <a:xfrm>
                <a:off x="4250" y="3286"/>
                <a:ext cx="71" cy="36"/>
              </a:xfrm>
              <a:custGeom>
                <a:avLst/>
                <a:gdLst>
                  <a:gd name="T0" fmla="*/ 0 w 71"/>
                  <a:gd name="T1" fmla="*/ 19 h 36"/>
                  <a:gd name="T2" fmla="*/ 24 w 71"/>
                  <a:gd name="T3" fmla="*/ 0 h 36"/>
                  <a:gd name="T4" fmla="*/ 71 w 71"/>
                  <a:gd name="T5" fmla="*/ 17 h 36"/>
                  <a:gd name="T6" fmla="*/ 48 w 71"/>
                  <a:gd name="T7" fmla="*/ 36 h 36"/>
                  <a:gd name="T8" fmla="*/ 0 w 71"/>
                  <a:gd name="T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6">
                    <a:moveTo>
                      <a:pt x="0" y="19"/>
                    </a:moveTo>
                    <a:lnTo>
                      <a:pt x="24" y="0"/>
                    </a:lnTo>
                    <a:lnTo>
                      <a:pt x="71" y="17"/>
                    </a:lnTo>
                    <a:lnTo>
                      <a:pt x="48" y="3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64" name="Freeform 8222"/>
              <p:cNvSpPr>
                <a:spLocks/>
              </p:cNvSpPr>
              <p:nvPr/>
            </p:nvSpPr>
            <p:spPr bwMode="auto">
              <a:xfrm>
                <a:off x="4232" y="3231"/>
                <a:ext cx="66" cy="59"/>
              </a:xfrm>
              <a:custGeom>
                <a:avLst/>
                <a:gdLst>
                  <a:gd name="T0" fmla="*/ 66 w 66"/>
                  <a:gd name="T1" fmla="*/ 7 h 59"/>
                  <a:gd name="T2" fmla="*/ 45 w 66"/>
                  <a:gd name="T3" fmla="*/ 0 h 59"/>
                  <a:gd name="T4" fmla="*/ 0 w 66"/>
                  <a:gd name="T5" fmla="*/ 35 h 59"/>
                  <a:gd name="T6" fmla="*/ 0 w 66"/>
                  <a:gd name="T7" fmla="*/ 59 h 59"/>
                  <a:gd name="T8" fmla="*/ 66 w 66"/>
                  <a:gd name="T9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9">
                    <a:moveTo>
                      <a:pt x="66" y="7"/>
                    </a:moveTo>
                    <a:lnTo>
                      <a:pt x="45" y="0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65" name="Freeform 8223"/>
              <p:cNvSpPr>
                <a:spLocks/>
              </p:cNvSpPr>
              <p:nvPr/>
            </p:nvSpPr>
            <p:spPr bwMode="auto">
              <a:xfrm>
                <a:off x="4274" y="3286"/>
                <a:ext cx="131" cy="82"/>
              </a:xfrm>
              <a:custGeom>
                <a:avLst/>
                <a:gdLst>
                  <a:gd name="T0" fmla="*/ 47 w 131"/>
                  <a:gd name="T1" fmla="*/ 2 h 82"/>
                  <a:gd name="T2" fmla="*/ 47 w 131"/>
                  <a:gd name="T3" fmla="*/ 17 h 82"/>
                  <a:gd name="T4" fmla="*/ 0 w 131"/>
                  <a:gd name="T5" fmla="*/ 0 h 82"/>
                  <a:gd name="T6" fmla="*/ 0 w 131"/>
                  <a:gd name="T7" fmla="*/ 41 h 82"/>
                  <a:gd name="T8" fmla="*/ 47 w 131"/>
                  <a:gd name="T9" fmla="*/ 58 h 82"/>
                  <a:gd name="T10" fmla="*/ 47 w 131"/>
                  <a:gd name="T11" fmla="*/ 73 h 82"/>
                  <a:gd name="T12" fmla="*/ 71 w 131"/>
                  <a:gd name="T13" fmla="*/ 82 h 82"/>
                  <a:gd name="T14" fmla="*/ 131 w 131"/>
                  <a:gd name="T15" fmla="*/ 33 h 82"/>
                  <a:gd name="T16" fmla="*/ 47 w 131"/>
                  <a:gd name="T17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" h="82">
                    <a:moveTo>
                      <a:pt x="47" y="2"/>
                    </a:moveTo>
                    <a:lnTo>
                      <a:pt x="47" y="17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47" y="58"/>
                    </a:lnTo>
                    <a:lnTo>
                      <a:pt x="47" y="73"/>
                    </a:lnTo>
                    <a:lnTo>
                      <a:pt x="71" y="82"/>
                    </a:lnTo>
                    <a:lnTo>
                      <a:pt x="131" y="33"/>
                    </a:lnTo>
                    <a:lnTo>
                      <a:pt x="47" y="2"/>
                    </a:ln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66" name="Freeform 8224"/>
              <p:cNvSpPr>
                <a:spLocks/>
              </p:cNvSpPr>
              <p:nvPr/>
            </p:nvSpPr>
            <p:spPr bwMode="auto">
              <a:xfrm>
                <a:off x="4357" y="3329"/>
                <a:ext cx="55" cy="61"/>
              </a:xfrm>
              <a:custGeom>
                <a:avLst/>
                <a:gdLst>
                  <a:gd name="T0" fmla="*/ 0 w 48"/>
                  <a:gd name="T1" fmla="*/ 38 h 54"/>
                  <a:gd name="T2" fmla="*/ 43 w 48"/>
                  <a:gd name="T3" fmla="*/ 53 h 54"/>
                  <a:gd name="T4" fmla="*/ 48 w 48"/>
                  <a:gd name="T5" fmla="*/ 50 h 54"/>
                  <a:gd name="T6" fmla="*/ 48 w 48"/>
                  <a:gd name="T7" fmla="*/ 0 h 54"/>
                  <a:gd name="T8" fmla="*/ 0 w 48"/>
                  <a:gd name="T9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4">
                    <a:moveTo>
                      <a:pt x="0" y="38"/>
                    </a:moveTo>
                    <a:cubicBezTo>
                      <a:pt x="43" y="53"/>
                      <a:pt x="43" y="53"/>
                      <a:pt x="43" y="53"/>
                    </a:cubicBezTo>
                    <a:cubicBezTo>
                      <a:pt x="46" y="54"/>
                      <a:pt x="48" y="53"/>
                      <a:pt x="48" y="50"/>
                    </a:cubicBezTo>
                    <a:cubicBezTo>
                      <a:pt x="48" y="0"/>
                      <a:pt x="48" y="0"/>
                      <a:pt x="48" y="0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7C8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67" name="Freeform 8225"/>
              <p:cNvSpPr>
                <a:spLocks/>
              </p:cNvSpPr>
              <p:nvPr/>
            </p:nvSpPr>
            <p:spPr bwMode="auto">
              <a:xfrm>
                <a:off x="4345" y="3319"/>
                <a:ext cx="67" cy="53"/>
              </a:xfrm>
              <a:custGeom>
                <a:avLst/>
                <a:gdLst>
                  <a:gd name="T0" fmla="*/ 59 w 59"/>
                  <a:gd name="T1" fmla="*/ 7 h 47"/>
                  <a:gd name="T2" fmla="*/ 54 w 59"/>
                  <a:gd name="T3" fmla="*/ 0 h 47"/>
                  <a:gd name="T4" fmla="*/ 53 w 59"/>
                  <a:gd name="T5" fmla="*/ 0 h 47"/>
                  <a:gd name="T6" fmla="*/ 0 w 59"/>
                  <a:gd name="T7" fmla="*/ 43 h 47"/>
                  <a:gd name="T8" fmla="*/ 11 w 59"/>
                  <a:gd name="T9" fmla="*/ 47 h 47"/>
                  <a:gd name="T10" fmla="*/ 59 w 59"/>
                  <a:gd name="T11" fmla="*/ 9 h 47"/>
                  <a:gd name="T12" fmla="*/ 59 w 59"/>
                  <a:gd name="T13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47">
                    <a:moveTo>
                      <a:pt x="59" y="7"/>
                    </a:moveTo>
                    <a:cubicBezTo>
                      <a:pt x="59" y="4"/>
                      <a:pt x="57" y="1"/>
                      <a:pt x="5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59" y="9"/>
                      <a:pt x="59" y="9"/>
                      <a:pt x="59" y="9"/>
                    </a:cubicBezTo>
                    <a:lnTo>
                      <a:pt x="59" y="7"/>
                    </a:lnTo>
                    <a:close/>
                  </a:path>
                </a:pathLst>
              </a:custGeom>
              <a:solidFill>
                <a:srgbClr val="8E95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68" name="Freeform 8226"/>
              <p:cNvSpPr>
                <a:spLocks/>
              </p:cNvSpPr>
              <p:nvPr/>
            </p:nvSpPr>
            <p:spPr bwMode="auto">
              <a:xfrm>
                <a:off x="4250" y="3305"/>
                <a:ext cx="138" cy="105"/>
              </a:xfrm>
              <a:custGeom>
                <a:avLst/>
                <a:gdLst>
                  <a:gd name="T0" fmla="*/ 117 w 121"/>
                  <a:gd name="T1" fmla="*/ 29 h 92"/>
                  <a:gd name="T2" fmla="*/ 42 w 121"/>
                  <a:gd name="T3" fmla="*/ 2 h 92"/>
                  <a:gd name="T4" fmla="*/ 42 w 121"/>
                  <a:gd name="T5" fmla="*/ 15 h 92"/>
                  <a:gd name="T6" fmla="*/ 0 w 121"/>
                  <a:gd name="T7" fmla="*/ 0 h 92"/>
                  <a:gd name="T8" fmla="*/ 0 w 121"/>
                  <a:gd name="T9" fmla="*/ 36 h 92"/>
                  <a:gd name="T10" fmla="*/ 42 w 121"/>
                  <a:gd name="T11" fmla="*/ 51 h 92"/>
                  <a:gd name="T12" fmla="*/ 42 w 121"/>
                  <a:gd name="T13" fmla="*/ 64 h 92"/>
                  <a:gd name="T14" fmla="*/ 117 w 121"/>
                  <a:gd name="T15" fmla="*/ 91 h 92"/>
                  <a:gd name="T16" fmla="*/ 121 w 121"/>
                  <a:gd name="T17" fmla="*/ 88 h 92"/>
                  <a:gd name="T18" fmla="*/ 121 w 121"/>
                  <a:gd name="T19" fmla="*/ 36 h 92"/>
                  <a:gd name="T20" fmla="*/ 117 w 121"/>
                  <a:gd name="T21" fmla="*/ 2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1" h="92">
                    <a:moveTo>
                      <a:pt x="117" y="29"/>
                    </a:moveTo>
                    <a:cubicBezTo>
                      <a:pt x="42" y="2"/>
                      <a:pt x="42" y="2"/>
                      <a:pt x="42" y="2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117" y="91"/>
                      <a:pt x="117" y="91"/>
                      <a:pt x="117" y="91"/>
                    </a:cubicBezTo>
                    <a:cubicBezTo>
                      <a:pt x="119" y="92"/>
                      <a:pt x="121" y="91"/>
                      <a:pt x="121" y="88"/>
                    </a:cubicBezTo>
                    <a:cubicBezTo>
                      <a:pt x="121" y="36"/>
                      <a:pt x="121" y="36"/>
                      <a:pt x="121" y="36"/>
                    </a:cubicBezTo>
                    <a:cubicBezTo>
                      <a:pt x="121" y="33"/>
                      <a:pt x="119" y="30"/>
                      <a:pt x="117" y="29"/>
                    </a:cubicBezTo>
                    <a:close/>
                  </a:path>
                </a:pathLst>
              </a:custGeom>
              <a:solidFill>
                <a:srgbClr val="9B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69" name="Freeform 8227"/>
              <p:cNvSpPr>
                <a:spLocks/>
              </p:cNvSpPr>
              <p:nvPr/>
            </p:nvSpPr>
            <p:spPr bwMode="auto">
              <a:xfrm>
                <a:off x="4347" y="3355"/>
                <a:ext cx="15" cy="17"/>
              </a:xfrm>
              <a:custGeom>
                <a:avLst/>
                <a:gdLst>
                  <a:gd name="T0" fmla="*/ 7 w 13"/>
                  <a:gd name="T1" fmla="*/ 14 h 15"/>
                  <a:gd name="T2" fmla="*/ 0 w 13"/>
                  <a:gd name="T3" fmla="*/ 5 h 15"/>
                  <a:gd name="T4" fmla="*/ 7 w 13"/>
                  <a:gd name="T5" fmla="*/ 1 h 15"/>
                  <a:gd name="T6" fmla="*/ 13 w 13"/>
                  <a:gd name="T7" fmla="*/ 9 h 15"/>
                  <a:gd name="T8" fmla="*/ 7 w 13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7" y="14"/>
                    </a:moveTo>
                    <a:cubicBezTo>
                      <a:pt x="3" y="12"/>
                      <a:pt x="0" y="9"/>
                      <a:pt x="0" y="5"/>
                    </a:cubicBezTo>
                    <a:cubicBezTo>
                      <a:pt x="0" y="1"/>
                      <a:pt x="3" y="0"/>
                      <a:pt x="7" y="1"/>
                    </a:cubicBezTo>
                    <a:cubicBezTo>
                      <a:pt x="10" y="2"/>
                      <a:pt x="13" y="6"/>
                      <a:pt x="13" y="9"/>
                    </a:cubicBezTo>
                    <a:cubicBezTo>
                      <a:pt x="13" y="13"/>
                      <a:pt x="10" y="15"/>
                      <a:pt x="7" y="14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70" name="Freeform 8228"/>
              <p:cNvSpPr>
                <a:spLocks/>
              </p:cNvSpPr>
              <p:nvPr/>
            </p:nvSpPr>
            <p:spPr bwMode="auto">
              <a:xfrm>
                <a:off x="4366" y="3346"/>
                <a:ext cx="9" cy="10"/>
              </a:xfrm>
              <a:custGeom>
                <a:avLst/>
                <a:gdLst>
                  <a:gd name="T0" fmla="*/ 4 w 8"/>
                  <a:gd name="T1" fmla="*/ 8 h 9"/>
                  <a:gd name="T2" fmla="*/ 0 w 8"/>
                  <a:gd name="T3" fmla="*/ 3 h 9"/>
                  <a:gd name="T4" fmla="*/ 4 w 8"/>
                  <a:gd name="T5" fmla="*/ 0 h 9"/>
                  <a:gd name="T6" fmla="*/ 8 w 8"/>
                  <a:gd name="T7" fmla="*/ 6 h 9"/>
                  <a:gd name="T8" fmla="*/ 4 w 8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4" y="8"/>
                    </a:moveTo>
                    <a:cubicBezTo>
                      <a:pt x="2" y="8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1"/>
                      <a:pt x="8" y="4"/>
                      <a:pt x="8" y="6"/>
                    </a:cubicBezTo>
                    <a:cubicBezTo>
                      <a:pt x="8" y="8"/>
                      <a:pt x="6" y="9"/>
                      <a:pt x="4" y="8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71" name="Freeform 8229"/>
              <p:cNvSpPr>
                <a:spLocks/>
              </p:cNvSpPr>
              <p:nvPr/>
            </p:nvSpPr>
            <p:spPr bwMode="auto">
              <a:xfrm>
                <a:off x="4366" y="3382"/>
                <a:ext cx="9" cy="11"/>
              </a:xfrm>
              <a:custGeom>
                <a:avLst/>
                <a:gdLst>
                  <a:gd name="T0" fmla="*/ 4 w 8"/>
                  <a:gd name="T1" fmla="*/ 9 h 9"/>
                  <a:gd name="T2" fmla="*/ 0 w 8"/>
                  <a:gd name="T3" fmla="*/ 3 h 9"/>
                  <a:gd name="T4" fmla="*/ 4 w 8"/>
                  <a:gd name="T5" fmla="*/ 0 h 9"/>
                  <a:gd name="T6" fmla="*/ 8 w 8"/>
                  <a:gd name="T7" fmla="*/ 6 h 9"/>
                  <a:gd name="T8" fmla="*/ 4 w 8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4" y="9"/>
                    </a:moveTo>
                    <a:cubicBezTo>
                      <a:pt x="2" y="8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1"/>
                      <a:pt x="8" y="4"/>
                      <a:pt x="8" y="6"/>
                    </a:cubicBezTo>
                    <a:cubicBezTo>
                      <a:pt x="8" y="8"/>
                      <a:pt x="6" y="9"/>
                      <a:pt x="4" y="9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72" name="Freeform 8230"/>
              <p:cNvSpPr>
                <a:spLocks/>
              </p:cNvSpPr>
              <p:nvPr/>
            </p:nvSpPr>
            <p:spPr bwMode="auto">
              <a:xfrm>
                <a:off x="4312" y="3325"/>
                <a:ext cx="8" cy="12"/>
              </a:xfrm>
              <a:custGeom>
                <a:avLst/>
                <a:gdLst>
                  <a:gd name="T0" fmla="*/ 3 w 7"/>
                  <a:gd name="T1" fmla="*/ 9 h 10"/>
                  <a:gd name="T2" fmla="*/ 0 w 7"/>
                  <a:gd name="T3" fmla="*/ 3 h 10"/>
                  <a:gd name="T4" fmla="*/ 3 w 7"/>
                  <a:gd name="T5" fmla="*/ 1 h 10"/>
                  <a:gd name="T6" fmla="*/ 7 w 7"/>
                  <a:gd name="T7" fmla="*/ 6 h 10"/>
                  <a:gd name="T8" fmla="*/ 3 w 7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3" y="9"/>
                    </a:moveTo>
                    <a:cubicBezTo>
                      <a:pt x="1" y="8"/>
                      <a:pt x="0" y="6"/>
                      <a:pt x="0" y="3"/>
                    </a:cubicBezTo>
                    <a:cubicBezTo>
                      <a:pt x="0" y="1"/>
                      <a:pt x="1" y="0"/>
                      <a:pt x="3" y="1"/>
                    </a:cubicBezTo>
                    <a:cubicBezTo>
                      <a:pt x="5" y="1"/>
                      <a:pt x="7" y="4"/>
                      <a:pt x="7" y="6"/>
                    </a:cubicBezTo>
                    <a:cubicBezTo>
                      <a:pt x="7" y="8"/>
                      <a:pt x="5" y="10"/>
                      <a:pt x="3" y="9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73" name="Freeform 8231"/>
              <p:cNvSpPr>
                <a:spLocks/>
              </p:cNvSpPr>
              <p:nvPr/>
            </p:nvSpPr>
            <p:spPr bwMode="auto">
              <a:xfrm>
                <a:off x="4312" y="3362"/>
                <a:ext cx="8" cy="11"/>
              </a:xfrm>
              <a:custGeom>
                <a:avLst/>
                <a:gdLst>
                  <a:gd name="T0" fmla="*/ 3 w 7"/>
                  <a:gd name="T1" fmla="*/ 9 h 10"/>
                  <a:gd name="T2" fmla="*/ 0 w 7"/>
                  <a:gd name="T3" fmla="*/ 3 h 10"/>
                  <a:gd name="T4" fmla="*/ 3 w 7"/>
                  <a:gd name="T5" fmla="*/ 1 h 10"/>
                  <a:gd name="T6" fmla="*/ 7 w 7"/>
                  <a:gd name="T7" fmla="*/ 6 h 10"/>
                  <a:gd name="T8" fmla="*/ 3 w 7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3" y="9"/>
                    </a:moveTo>
                    <a:cubicBezTo>
                      <a:pt x="1" y="8"/>
                      <a:pt x="0" y="6"/>
                      <a:pt x="0" y="3"/>
                    </a:cubicBezTo>
                    <a:cubicBezTo>
                      <a:pt x="0" y="1"/>
                      <a:pt x="1" y="0"/>
                      <a:pt x="3" y="1"/>
                    </a:cubicBezTo>
                    <a:cubicBezTo>
                      <a:pt x="5" y="2"/>
                      <a:pt x="7" y="4"/>
                      <a:pt x="7" y="6"/>
                    </a:cubicBezTo>
                    <a:cubicBezTo>
                      <a:pt x="7" y="8"/>
                      <a:pt x="5" y="10"/>
                      <a:pt x="3" y="9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74" name="Freeform 8232"/>
              <p:cNvSpPr>
                <a:spLocks/>
              </p:cNvSpPr>
              <p:nvPr/>
            </p:nvSpPr>
            <p:spPr bwMode="auto">
              <a:xfrm>
                <a:off x="3582" y="2393"/>
                <a:ext cx="121" cy="65"/>
              </a:xfrm>
              <a:custGeom>
                <a:avLst/>
                <a:gdLst>
                  <a:gd name="T0" fmla="*/ 69 w 121"/>
                  <a:gd name="T1" fmla="*/ 65 h 65"/>
                  <a:gd name="T2" fmla="*/ 0 w 121"/>
                  <a:gd name="T3" fmla="*/ 40 h 65"/>
                  <a:gd name="T4" fmla="*/ 55 w 121"/>
                  <a:gd name="T5" fmla="*/ 0 h 65"/>
                  <a:gd name="T6" fmla="*/ 121 w 121"/>
                  <a:gd name="T7" fmla="*/ 24 h 65"/>
                  <a:gd name="T8" fmla="*/ 69 w 121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65">
                    <a:moveTo>
                      <a:pt x="69" y="65"/>
                    </a:moveTo>
                    <a:lnTo>
                      <a:pt x="0" y="40"/>
                    </a:lnTo>
                    <a:lnTo>
                      <a:pt x="55" y="0"/>
                    </a:lnTo>
                    <a:lnTo>
                      <a:pt x="121" y="24"/>
                    </a:lnTo>
                    <a:lnTo>
                      <a:pt x="69" y="65"/>
                    </a:lnTo>
                    <a:close/>
                  </a:path>
                </a:pathLst>
              </a:custGeom>
              <a:solidFill>
                <a:srgbClr val="BFC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75" name="Freeform 8233"/>
              <p:cNvSpPr>
                <a:spLocks/>
              </p:cNvSpPr>
              <p:nvPr/>
            </p:nvSpPr>
            <p:spPr bwMode="auto">
              <a:xfrm>
                <a:off x="3651" y="2417"/>
                <a:ext cx="52" cy="48"/>
              </a:xfrm>
              <a:custGeom>
                <a:avLst/>
                <a:gdLst>
                  <a:gd name="T0" fmla="*/ 52 w 52"/>
                  <a:gd name="T1" fmla="*/ 20 h 48"/>
                  <a:gd name="T2" fmla="*/ 52 w 52"/>
                  <a:gd name="T3" fmla="*/ 0 h 48"/>
                  <a:gd name="T4" fmla="*/ 0 w 52"/>
                  <a:gd name="T5" fmla="*/ 41 h 48"/>
                  <a:gd name="T6" fmla="*/ 18 w 52"/>
                  <a:gd name="T7" fmla="*/ 48 h 48"/>
                  <a:gd name="T8" fmla="*/ 52 w 52"/>
                  <a:gd name="T9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8">
                    <a:moveTo>
                      <a:pt x="52" y="20"/>
                    </a:moveTo>
                    <a:lnTo>
                      <a:pt x="52" y="0"/>
                    </a:lnTo>
                    <a:lnTo>
                      <a:pt x="0" y="41"/>
                    </a:lnTo>
                    <a:lnTo>
                      <a:pt x="18" y="48"/>
                    </a:lnTo>
                    <a:lnTo>
                      <a:pt x="52" y="20"/>
                    </a:lnTo>
                    <a:close/>
                  </a:path>
                </a:pathLst>
              </a:custGeom>
              <a:solidFill>
                <a:srgbClr val="7C8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76" name="Freeform 8234"/>
              <p:cNvSpPr>
                <a:spLocks/>
              </p:cNvSpPr>
              <p:nvPr/>
            </p:nvSpPr>
            <p:spPr bwMode="auto">
              <a:xfrm>
                <a:off x="3627" y="2291"/>
                <a:ext cx="67" cy="151"/>
              </a:xfrm>
              <a:custGeom>
                <a:avLst/>
                <a:gdLst>
                  <a:gd name="T0" fmla="*/ 0 w 67"/>
                  <a:gd name="T1" fmla="*/ 40 h 151"/>
                  <a:gd name="T2" fmla="*/ 0 w 67"/>
                  <a:gd name="T3" fmla="*/ 65 h 151"/>
                  <a:gd name="T4" fmla="*/ 13 w 67"/>
                  <a:gd name="T5" fmla="*/ 70 h 151"/>
                  <a:gd name="T6" fmla="*/ 13 w 67"/>
                  <a:gd name="T7" fmla="*/ 119 h 151"/>
                  <a:gd name="T8" fmla="*/ 20 w 67"/>
                  <a:gd name="T9" fmla="*/ 122 h 151"/>
                  <a:gd name="T10" fmla="*/ 26 w 67"/>
                  <a:gd name="T11" fmla="*/ 151 h 151"/>
                  <a:gd name="T12" fmla="*/ 53 w 67"/>
                  <a:gd name="T13" fmla="*/ 131 h 151"/>
                  <a:gd name="T14" fmla="*/ 53 w 67"/>
                  <a:gd name="T15" fmla="*/ 98 h 151"/>
                  <a:gd name="T16" fmla="*/ 67 w 67"/>
                  <a:gd name="T17" fmla="*/ 90 h 151"/>
                  <a:gd name="T18" fmla="*/ 67 w 67"/>
                  <a:gd name="T19" fmla="*/ 0 h 151"/>
                  <a:gd name="T20" fmla="*/ 0 w 67"/>
                  <a:gd name="T21" fmla="*/ 4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51">
                    <a:moveTo>
                      <a:pt x="0" y="40"/>
                    </a:moveTo>
                    <a:lnTo>
                      <a:pt x="0" y="65"/>
                    </a:lnTo>
                    <a:lnTo>
                      <a:pt x="13" y="70"/>
                    </a:lnTo>
                    <a:lnTo>
                      <a:pt x="13" y="119"/>
                    </a:lnTo>
                    <a:lnTo>
                      <a:pt x="20" y="122"/>
                    </a:lnTo>
                    <a:lnTo>
                      <a:pt x="26" y="151"/>
                    </a:lnTo>
                    <a:lnTo>
                      <a:pt x="53" y="131"/>
                    </a:lnTo>
                    <a:lnTo>
                      <a:pt x="53" y="98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7C8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77" name="Freeform 8235"/>
              <p:cNvSpPr>
                <a:spLocks/>
              </p:cNvSpPr>
              <p:nvPr/>
            </p:nvSpPr>
            <p:spPr bwMode="auto">
              <a:xfrm>
                <a:off x="3601" y="2262"/>
                <a:ext cx="89" cy="60"/>
              </a:xfrm>
              <a:custGeom>
                <a:avLst/>
                <a:gdLst>
                  <a:gd name="T0" fmla="*/ 77 w 78"/>
                  <a:gd name="T1" fmla="*/ 18 h 52"/>
                  <a:gd name="T2" fmla="*/ 28 w 78"/>
                  <a:gd name="T3" fmla="*/ 0 h 52"/>
                  <a:gd name="T4" fmla="*/ 24 w 78"/>
                  <a:gd name="T5" fmla="*/ 1 h 52"/>
                  <a:gd name="T6" fmla="*/ 0 w 78"/>
                  <a:gd name="T7" fmla="*/ 16 h 52"/>
                  <a:gd name="T8" fmla="*/ 21 w 78"/>
                  <a:gd name="T9" fmla="*/ 52 h 52"/>
                  <a:gd name="T10" fmla="*/ 78 w 78"/>
                  <a:gd name="T11" fmla="*/ 18 h 52"/>
                  <a:gd name="T12" fmla="*/ 77 w 78"/>
                  <a:gd name="T1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52">
                    <a:moveTo>
                      <a:pt x="77" y="18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5" y="0"/>
                      <a:pt x="24" y="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78" y="18"/>
                      <a:pt x="77" y="18"/>
                      <a:pt x="77" y="18"/>
                    </a:cubicBez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78" name="Freeform 8236"/>
              <p:cNvSpPr>
                <a:spLocks/>
              </p:cNvSpPr>
              <p:nvPr/>
            </p:nvSpPr>
            <p:spPr bwMode="auto">
              <a:xfrm>
                <a:off x="3625" y="2283"/>
                <a:ext cx="69" cy="48"/>
              </a:xfrm>
              <a:custGeom>
                <a:avLst/>
                <a:gdLst>
                  <a:gd name="T0" fmla="*/ 61 w 61"/>
                  <a:gd name="T1" fmla="*/ 7 h 42"/>
                  <a:gd name="T2" fmla="*/ 57 w 61"/>
                  <a:gd name="T3" fmla="*/ 0 h 42"/>
                  <a:gd name="T4" fmla="*/ 0 w 61"/>
                  <a:gd name="T5" fmla="*/ 34 h 42"/>
                  <a:gd name="T6" fmla="*/ 2 w 61"/>
                  <a:gd name="T7" fmla="*/ 37 h 42"/>
                  <a:gd name="T8" fmla="*/ 2 w 61"/>
                  <a:gd name="T9" fmla="*/ 42 h 42"/>
                  <a:gd name="T10" fmla="*/ 61 w 61"/>
                  <a:gd name="T11" fmla="*/ 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42">
                    <a:moveTo>
                      <a:pt x="61" y="7"/>
                    </a:moveTo>
                    <a:cubicBezTo>
                      <a:pt x="61" y="4"/>
                      <a:pt x="59" y="1"/>
                      <a:pt x="57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61" y="7"/>
                      <a:pt x="61" y="7"/>
                      <a:pt x="61" y="7"/>
                    </a:cubicBezTo>
                    <a:close/>
                  </a:path>
                </a:pathLst>
              </a:custGeom>
              <a:solidFill>
                <a:srgbClr val="8E95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79" name="Freeform 8237"/>
              <p:cNvSpPr>
                <a:spLocks/>
              </p:cNvSpPr>
              <p:nvPr/>
            </p:nvSpPr>
            <p:spPr bwMode="auto">
              <a:xfrm>
                <a:off x="3614" y="2309"/>
                <a:ext cx="39" cy="133"/>
              </a:xfrm>
              <a:custGeom>
                <a:avLst/>
                <a:gdLst>
                  <a:gd name="T0" fmla="*/ 34 w 34"/>
                  <a:gd name="T1" fmla="*/ 18 h 117"/>
                  <a:gd name="T2" fmla="*/ 32 w 34"/>
                  <a:gd name="T3" fmla="*/ 11 h 117"/>
                  <a:gd name="T4" fmla="*/ 3 w 34"/>
                  <a:gd name="T5" fmla="*/ 1 h 117"/>
                  <a:gd name="T6" fmla="*/ 0 w 34"/>
                  <a:gd name="T7" fmla="*/ 6 h 117"/>
                  <a:gd name="T8" fmla="*/ 0 w 34"/>
                  <a:gd name="T9" fmla="*/ 104 h 117"/>
                  <a:gd name="T10" fmla="*/ 34 w 34"/>
                  <a:gd name="T11" fmla="*/ 117 h 117"/>
                  <a:gd name="T12" fmla="*/ 34 w 34"/>
                  <a:gd name="T13" fmla="*/ 1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7">
                    <a:moveTo>
                      <a:pt x="34" y="18"/>
                    </a:moveTo>
                    <a:cubicBezTo>
                      <a:pt x="34" y="15"/>
                      <a:pt x="33" y="12"/>
                      <a:pt x="32" y="1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2"/>
                      <a:pt x="0" y="6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34" y="117"/>
                      <a:pt x="34" y="117"/>
                      <a:pt x="34" y="117"/>
                    </a:cubicBezTo>
                    <a:lnTo>
                      <a:pt x="34" y="18"/>
                    </a:lnTo>
                    <a:close/>
                  </a:path>
                </a:pathLst>
              </a:custGeom>
              <a:solidFill>
                <a:srgbClr val="9B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80" name="Freeform 8238"/>
              <p:cNvSpPr>
                <a:spLocks/>
              </p:cNvSpPr>
              <p:nvPr/>
            </p:nvSpPr>
            <p:spPr bwMode="auto">
              <a:xfrm>
                <a:off x="3601" y="2278"/>
                <a:ext cx="67" cy="119"/>
              </a:xfrm>
              <a:custGeom>
                <a:avLst/>
                <a:gdLst>
                  <a:gd name="T0" fmla="*/ 59 w 59"/>
                  <a:gd name="T1" fmla="*/ 26 h 104"/>
                  <a:gd name="T2" fmla="*/ 54 w 59"/>
                  <a:gd name="T3" fmla="*/ 19 h 104"/>
                  <a:gd name="T4" fmla="*/ 4 w 59"/>
                  <a:gd name="T5" fmla="*/ 1 h 104"/>
                  <a:gd name="T6" fmla="*/ 0 w 59"/>
                  <a:gd name="T7" fmla="*/ 4 h 104"/>
                  <a:gd name="T8" fmla="*/ 0 w 59"/>
                  <a:gd name="T9" fmla="*/ 83 h 104"/>
                  <a:gd name="T10" fmla="*/ 59 w 59"/>
                  <a:gd name="T11" fmla="*/ 104 h 104"/>
                  <a:gd name="T12" fmla="*/ 59 w 59"/>
                  <a:gd name="T13" fmla="*/ 2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04">
                    <a:moveTo>
                      <a:pt x="59" y="26"/>
                    </a:moveTo>
                    <a:cubicBezTo>
                      <a:pt x="59" y="23"/>
                      <a:pt x="57" y="20"/>
                      <a:pt x="54" y="1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59" y="104"/>
                      <a:pt x="59" y="104"/>
                      <a:pt x="59" y="104"/>
                    </a:cubicBezTo>
                    <a:lnTo>
                      <a:pt x="59" y="26"/>
                    </a:lnTo>
                    <a:close/>
                  </a:path>
                </a:pathLst>
              </a:custGeom>
              <a:solidFill>
                <a:srgbClr val="9B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81" name="Freeform 8239"/>
              <p:cNvSpPr>
                <a:spLocks/>
              </p:cNvSpPr>
              <p:nvPr/>
            </p:nvSpPr>
            <p:spPr bwMode="auto">
              <a:xfrm>
                <a:off x="3627" y="2317"/>
                <a:ext cx="13" cy="17"/>
              </a:xfrm>
              <a:custGeom>
                <a:avLst/>
                <a:gdLst>
                  <a:gd name="T0" fmla="*/ 12 w 12"/>
                  <a:gd name="T1" fmla="*/ 9 h 15"/>
                  <a:gd name="T2" fmla="*/ 6 w 12"/>
                  <a:gd name="T3" fmla="*/ 14 h 15"/>
                  <a:gd name="T4" fmla="*/ 0 w 12"/>
                  <a:gd name="T5" fmla="*/ 5 h 15"/>
                  <a:gd name="T6" fmla="*/ 6 w 12"/>
                  <a:gd name="T7" fmla="*/ 1 h 15"/>
                  <a:gd name="T8" fmla="*/ 12 w 12"/>
                  <a:gd name="T9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12" y="9"/>
                    </a:moveTo>
                    <a:cubicBezTo>
                      <a:pt x="12" y="13"/>
                      <a:pt x="10" y="15"/>
                      <a:pt x="6" y="14"/>
                    </a:cubicBezTo>
                    <a:cubicBezTo>
                      <a:pt x="3" y="12"/>
                      <a:pt x="0" y="8"/>
                      <a:pt x="0" y="5"/>
                    </a:cubicBezTo>
                    <a:cubicBezTo>
                      <a:pt x="0" y="1"/>
                      <a:pt x="3" y="0"/>
                      <a:pt x="6" y="1"/>
                    </a:cubicBezTo>
                    <a:cubicBezTo>
                      <a:pt x="10" y="2"/>
                      <a:pt x="12" y="6"/>
                      <a:pt x="12" y="9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82" name="Freeform 8240"/>
              <p:cNvSpPr>
                <a:spLocks/>
              </p:cNvSpPr>
              <p:nvPr/>
            </p:nvSpPr>
            <p:spPr bwMode="auto">
              <a:xfrm>
                <a:off x="3612" y="2296"/>
                <a:ext cx="9" cy="11"/>
              </a:xfrm>
              <a:custGeom>
                <a:avLst/>
                <a:gdLst>
                  <a:gd name="T0" fmla="*/ 8 w 8"/>
                  <a:gd name="T1" fmla="*/ 6 h 9"/>
                  <a:gd name="T2" fmla="*/ 4 w 8"/>
                  <a:gd name="T3" fmla="*/ 8 h 9"/>
                  <a:gd name="T4" fmla="*/ 0 w 8"/>
                  <a:gd name="T5" fmla="*/ 3 h 9"/>
                  <a:gd name="T6" fmla="*/ 4 w 8"/>
                  <a:gd name="T7" fmla="*/ 0 h 9"/>
                  <a:gd name="T8" fmla="*/ 8 w 8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6"/>
                    </a:moveTo>
                    <a:cubicBezTo>
                      <a:pt x="8" y="8"/>
                      <a:pt x="6" y="9"/>
                      <a:pt x="4" y="8"/>
                    </a:cubicBezTo>
                    <a:cubicBezTo>
                      <a:pt x="2" y="8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1"/>
                      <a:pt x="8" y="4"/>
                      <a:pt x="8" y="6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83" name="Freeform 8241"/>
              <p:cNvSpPr>
                <a:spLocks/>
              </p:cNvSpPr>
              <p:nvPr/>
            </p:nvSpPr>
            <p:spPr bwMode="auto">
              <a:xfrm>
                <a:off x="3647" y="2309"/>
                <a:ext cx="8" cy="10"/>
              </a:xfrm>
              <a:custGeom>
                <a:avLst/>
                <a:gdLst>
                  <a:gd name="T0" fmla="*/ 7 w 7"/>
                  <a:gd name="T1" fmla="*/ 6 h 9"/>
                  <a:gd name="T2" fmla="*/ 3 w 7"/>
                  <a:gd name="T3" fmla="*/ 9 h 9"/>
                  <a:gd name="T4" fmla="*/ 0 w 7"/>
                  <a:gd name="T5" fmla="*/ 3 h 9"/>
                  <a:gd name="T6" fmla="*/ 3 w 7"/>
                  <a:gd name="T7" fmla="*/ 1 h 9"/>
                  <a:gd name="T8" fmla="*/ 7 w 7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cubicBezTo>
                      <a:pt x="7" y="8"/>
                      <a:pt x="6" y="9"/>
                      <a:pt x="3" y="9"/>
                    </a:cubicBezTo>
                    <a:cubicBezTo>
                      <a:pt x="1" y="8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1"/>
                    </a:cubicBezTo>
                    <a:cubicBezTo>
                      <a:pt x="6" y="1"/>
                      <a:pt x="7" y="4"/>
                      <a:pt x="7" y="6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84" name="Freeform 8242"/>
              <p:cNvSpPr>
                <a:spLocks/>
              </p:cNvSpPr>
              <p:nvPr/>
            </p:nvSpPr>
            <p:spPr bwMode="auto">
              <a:xfrm>
                <a:off x="3612" y="2355"/>
                <a:ext cx="9" cy="10"/>
              </a:xfrm>
              <a:custGeom>
                <a:avLst/>
                <a:gdLst>
                  <a:gd name="T0" fmla="*/ 8 w 8"/>
                  <a:gd name="T1" fmla="*/ 6 h 9"/>
                  <a:gd name="T2" fmla="*/ 4 w 8"/>
                  <a:gd name="T3" fmla="*/ 9 h 9"/>
                  <a:gd name="T4" fmla="*/ 0 w 8"/>
                  <a:gd name="T5" fmla="*/ 3 h 9"/>
                  <a:gd name="T6" fmla="*/ 4 w 8"/>
                  <a:gd name="T7" fmla="*/ 1 h 9"/>
                  <a:gd name="T8" fmla="*/ 8 w 8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6"/>
                    </a:moveTo>
                    <a:cubicBezTo>
                      <a:pt x="8" y="8"/>
                      <a:pt x="6" y="9"/>
                      <a:pt x="4" y="9"/>
                    </a:cubicBezTo>
                    <a:cubicBezTo>
                      <a:pt x="2" y="8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1"/>
                    </a:cubicBezTo>
                    <a:cubicBezTo>
                      <a:pt x="6" y="1"/>
                      <a:pt x="8" y="4"/>
                      <a:pt x="8" y="6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85" name="Freeform 8243"/>
              <p:cNvSpPr>
                <a:spLocks/>
              </p:cNvSpPr>
              <p:nvPr/>
            </p:nvSpPr>
            <p:spPr bwMode="auto">
              <a:xfrm>
                <a:off x="3647" y="2367"/>
                <a:ext cx="8" cy="10"/>
              </a:xfrm>
              <a:custGeom>
                <a:avLst/>
                <a:gdLst>
                  <a:gd name="T0" fmla="*/ 7 w 7"/>
                  <a:gd name="T1" fmla="*/ 6 h 9"/>
                  <a:gd name="T2" fmla="*/ 3 w 7"/>
                  <a:gd name="T3" fmla="*/ 9 h 9"/>
                  <a:gd name="T4" fmla="*/ 0 w 7"/>
                  <a:gd name="T5" fmla="*/ 3 h 9"/>
                  <a:gd name="T6" fmla="*/ 3 w 7"/>
                  <a:gd name="T7" fmla="*/ 1 h 9"/>
                  <a:gd name="T8" fmla="*/ 7 w 7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cubicBezTo>
                      <a:pt x="7" y="8"/>
                      <a:pt x="6" y="9"/>
                      <a:pt x="3" y="9"/>
                    </a:cubicBezTo>
                    <a:cubicBezTo>
                      <a:pt x="1" y="8"/>
                      <a:pt x="0" y="6"/>
                      <a:pt x="0" y="3"/>
                    </a:cubicBezTo>
                    <a:cubicBezTo>
                      <a:pt x="0" y="1"/>
                      <a:pt x="1" y="0"/>
                      <a:pt x="3" y="1"/>
                    </a:cubicBezTo>
                    <a:cubicBezTo>
                      <a:pt x="6" y="1"/>
                      <a:pt x="7" y="4"/>
                      <a:pt x="7" y="6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86" name="Freeform 8244"/>
              <p:cNvSpPr>
                <a:spLocks/>
              </p:cNvSpPr>
              <p:nvPr/>
            </p:nvSpPr>
            <p:spPr bwMode="auto">
              <a:xfrm>
                <a:off x="4009" y="2549"/>
                <a:ext cx="121" cy="65"/>
              </a:xfrm>
              <a:custGeom>
                <a:avLst/>
                <a:gdLst>
                  <a:gd name="T0" fmla="*/ 69 w 121"/>
                  <a:gd name="T1" fmla="*/ 65 h 65"/>
                  <a:gd name="T2" fmla="*/ 0 w 121"/>
                  <a:gd name="T3" fmla="*/ 39 h 65"/>
                  <a:gd name="T4" fmla="*/ 55 w 121"/>
                  <a:gd name="T5" fmla="*/ 0 h 65"/>
                  <a:gd name="T6" fmla="*/ 121 w 121"/>
                  <a:gd name="T7" fmla="*/ 23 h 65"/>
                  <a:gd name="T8" fmla="*/ 69 w 121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65">
                    <a:moveTo>
                      <a:pt x="69" y="65"/>
                    </a:moveTo>
                    <a:lnTo>
                      <a:pt x="0" y="39"/>
                    </a:lnTo>
                    <a:lnTo>
                      <a:pt x="55" y="0"/>
                    </a:lnTo>
                    <a:lnTo>
                      <a:pt x="121" y="23"/>
                    </a:lnTo>
                    <a:lnTo>
                      <a:pt x="69" y="65"/>
                    </a:lnTo>
                    <a:close/>
                  </a:path>
                </a:pathLst>
              </a:custGeom>
              <a:solidFill>
                <a:srgbClr val="BFC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87" name="Freeform 8245"/>
              <p:cNvSpPr>
                <a:spLocks/>
              </p:cNvSpPr>
              <p:nvPr/>
            </p:nvSpPr>
            <p:spPr bwMode="auto">
              <a:xfrm>
                <a:off x="4078" y="2572"/>
                <a:ext cx="52" cy="48"/>
              </a:xfrm>
              <a:custGeom>
                <a:avLst/>
                <a:gdLst>
                  <a:gd name="T0" fmla="*/ 52 w 52"/>
                  <a:gd name="T1" fmla="*/ 20 h 48"/>
                  <a:gd name="T2" fmla="*/ 52 w 52"/>
                  <a:gd name="T3" fmla="*/ 0 h 48"/>
                  <a:gd name="T4" fmla="*/ 0 w 52"/>
                  <a:gd name="T5" fmla="*/ 42 h 48"/>
                  <a:gd name="T6" fmla="*/ 19 w 52"/>
                  <a:gd name="T7" fmla="*/ 48 h 48"/>
                  <a:gd name="T8" fmla="*/ 52 w 52"/>
                  <a:gd name="T9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8">
                    <a:moveTo>
                      <a:pt x="52" y="20"/>
                    </a:moveTo>
                    <a:lnTo>
                      <a:pt x="52" y="0"/>
                    </a:lnTo>
                    <a:lnTo>
                      <a:pt x="0" y="42"/>
                    </a:lnTo>
                    <a:lnTo>
                      <a:pt x="19" y="48"/>
                    </a:lnTo>
                    <a:lnTo>
                      <a:pt x="52" y="20"/>
                    </a:lnTo>
                    <a:close/>
                  </a:path>
                </a:pathLst>
              </a:custGeom>
              <a:solidFill>
                <a:srgbClr val="7C8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88" name="Freeform 8246"/>
              <p:cNvSpPr>
                <a:spLocks/>
              </p:cNvSpPr>
              <p:nvPr/>
            </p:nvSpPr>
            <p:spPr bwMode="auto">
              <a:xfrm>
                <a:off x="4054" y="2446"/>
                <a:ext cx="67" cy="152"/>
              </a:xfrm>
              <a:custGeom>
                <a:avLst/>
                <a:gdLst>
                  <a:gd name="T0" fmla="*/ 0 w 67"/>
                  <a:gd name="T1" fmla="*/ 40 h 152"/>
                  <a:gd name="T2" fmla="*/ 0 w 67"/>
                  <a:gd name="T3" fmla="*/ 65 h 152"/>
                  <a:gd name="T4" fmla="*/ 13 w 67"/>
                  <a:gd name="T5" fmla="*/ 71 h 152"/>
                  <a:gd name="T6" fmla="*/ 13 w 67"/>
                  <a:gd name="T7" fmla="*/ 120 h 152"/>
                  <a:gd name="T8" fmla="*/ 20 w 67"/>
                  <a:gd name="T9" fmla="*/ 122 h 152"/>
                  <a:gd name="T10" fmla="*/ 26 w 67"/>
                  <a:gd name="T11" fmla="*/ 152 h 152"/>
                  <a:gd name="T12" fmla="*/ 53 w 67"/>
                  <a:gd name="T13" fmla="*/ 131 h 152"/>
                  <a:gd name="T14" fmla="*/ 53 w 67"/>
                  <a:gd name="T15" fmla="*/ 98 h 152"/>
                  <a:gd name="T16" fmla="*/ 67 w 67"/>
                  <a:gd name="T17" fmla="*/ 90 h 152"/>
                  <a:gd name="T18" fmla="*/ 67 w 67"/>
                  <a:gd name="T19" fmla="*/ 0 h 152"/>
                  <a:gd name="T20" fmla="*/ 0 w 67"/>
                  <a:gd name="T21" fmla="*/ 4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52">
                    <a:moveTo>
                      <a:pt x="0" y="40"/>
                    </a:moveTo>
                    <a:lnTo>
                      <a:pt x="0" y="65"/>
                    </a:lnTo>
                    <a:lnTo>
                      <a:pt x="13" y="71"/>
                    </a:lnTo>
                    <a:lnTo>
                      <a:pt x="13" y="120"/>
                    </a:lnTo>
                    <a:lnTo>
                      <a:pt x="20" y="122"/>
                    </a:lnTo>
                    <a:lnTo>
                      <a:pt x="26" y="152"/>
                    </a:lnTo>
                    <a:lnTo>
                      <a:pt x="53" y="131"/>
                    </a:lnTo>
                    <a:lnTo>
                      <a:pt x="53" y="98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7C8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89" name="Freeform 8247"/>
              <p:cNvSpPr>
                <a:spLocks/>
              </p:cNvSpPr>
              <p:nvPr/>
            </p:nvSpPr>
            <p:spPr bwMode="auto">
              <a:xfrm>
                <a:off x="4027" y="2417"/>
                <a:ext cx="88" cy="60"/>
              </a:xfrm>
              <a:custGeom>
                <a:avLst/>
                <a:gdLst>
                  <a:gd name="T0" fmla="*/ 77 w 77"/>
                  <a:gd name="T1" fmla="*/ 18 h 52"/>
                  <a:gd name="T2" fmla="*/ 28 w 77"/>
                  <a:gd name="T3" fmla="*/ 0 h 52"/>
                  <a:gd name="T4" fmla="*/ 24 w 77"/>
                  <a:gd name="T5" fmla="*/ 1 h 52"/>
                  <a:gd name="T6" fmla="*/ 0 w 77"/>
                  <a:gd name="T7" fmla="*/ 16 h 52"/>
                  <a:gd name="T8" fmla="*/ 21 w 77"/>
                  <a:gd name="T9" fmla="*/ 52 h 52"/>
                  <a:gd name="T10" fmla="*/ 77 w 77"/>
                  <a:gd name="T11" fmla="*/ 18 h 52"/>
                  <a:gd name="T12" fmla="*/ 77 w 77"/>
                  <a:gd name="T1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52">
                    <a:moveTo>
                      <a:pt x="77" y="18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5" y="0"/>
                      <a:pt x="24" y="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7" y="18"/>
                      <a:pt x="77" y="18"/>
                      <a:pt x="77" y="18"/>
                    </a:cubicBezTo>
                    <a:close/>
                  </a:path>
                </a:pathLst>
              </a:custGeom>
              <a:solidFill>
                <a:srgbClr val="B5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90" name="Freeform 8248"/>
              <p:cNvSpPr>
                <a:spLocks/>
              </p:cNvSpPr>
              <p:nvPr/>
            </p:nvSpPr>
            <p:spPr bwMode="auto">
              <a:xfrm>
                <a:off x="4051" y="2438"/>
                <a:ext cx="70" cy="48"/>
              </a:xfrm>
              <a:custGeom>
                <a:avLst/>
                <a:gdLst>
                  <a:gd name="T0" fmla="*/ 61 w 61"/>
                  <a:gd name="T1" fmla="*/ 7 h 42"/>
                  <a:gd name="T2" fmla="*/ 56 w 61"/>
                  <a:gd name="T3" fmla="*/ 0 h 42"/>
                  <a:gd name="T4" fmla="*/ 0 w 61"/>
                  <a:gd name="T5" fmla="*/ 34 h 42"/>
                  <a:gd name="T6" fmla="*/ 2 w 61"/>
                  <a:gd name="T7" fmla="*/ 38 h 42"/>
                  <a:gd name="T8" fmla="*/ 2 w 61"/>
                  <a:gd name="T9" fmla="*/ 42 h 42"/>
                  <a:gd name="T10" fmla="*/ 61 w 61"/>
                  <a:gd name="T11" fmla="*/ 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42">
                    <a:moveTo>
                      <a:pt x="61" y="7"/>
                    </a:moveTo>
                    <a:cubicBezTo>
                      <a:pt x="61" y="4"/>
                      <a:pt x="59" y="1"/>
                      <a:pt x="56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61" y="7"/>
                      <a:pt x="61" y="7"/>
                      <a:pt x="61" y="7"/>
                    </a:cubicBezTo>
                    <a:close/>
                  </a:path>
                </a:pathLst>
              </a:custGeom>
              <a:solidFill>
                <a:srgbClr val="8E95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91" name="Freeform 8249"/>
              <p:cNvSpPr>
                <a:spLocks/>
              </p:cNvSpPr>
              <p:nvPr/>
            </p:nvSpPr>
            <p:spPr bwMode="auto">
              <a:xfrm>
                <a:off x="4041" y="2464"/>
                <a:ext cx="39" cy="134"/>
              </a:xfrm>
              <a:custGeom>
                <a:avLst/>
                <a:gdLst>
                  <a:gd name="T0" fmla="*/ 34 w 34"/>
                  <a:gd name="T1" fmla="*/ 18 h 117"/>
                  <a:gd name="T2" fmla="*/ 32 w 34"/>
                  <a:gd name="T3" fmla="*/ 11 h 117"/>
                  <a:gd name="T4" fmla="*/ 3 w 34"/>
                  <a:gd name="T5" fmla="*/ 1 h 117"/>
                  <a:gd name="T6" fmla="*/ 0 w 34"/>
                  <a:gd name="T7" fmla="*/ 6 h 117"/>
                  <a:gd name="T8" fmla="*/ 0 w 34"/>
                  <a:gd name="T9" fmla="*/ 104 h 117"/>
                  <a:gd name="T10" fmla="*/ 34 w 34"/>
                  <a:gd name="T11" fmla="*/ 117 h 117"/>
                  <a:gd name="T12" fmla="*/ 34 w 34"/>
                  <a:gd name="T13" fmla="*/ 1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7">
                    <a:moveTo>
                      <a:pt x="34" y="18"/>
                    </a:moveTo>
                    <a:cubicBezTo>
                      <a:pt x="34" y="15"/>
                      <a:pt x="33" y="12"/>
                      <a:pt x="32" y="1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2"/>
                      <a:pt x="0" y="6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34" y="117"/>
                      <a:pt x="34" y="117"/>
                      <a:pt x="34" y="117"/>
                    </a:cubicBezTo>
                    <a:lnTo>
                      <a:pt x="34" y="18"/>
                    </a:lnTo>
                    <a:close/>
                  </a:path>
                </a:pathLst>
              </a:custGeom>
              <a:solidFill>
                <a:srgbClr val="9B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92" name="Freeform 8250"/>
              <p:cNvSpPr>
                <a:spLocks/>
              </p:cNvSpPr>
              <p:nvPr/>
            </p:nvSpPr>
            <p:spPr bwMode="auto">
              <a:xfrm>
                <a:off x="4027" y="2433"/>
                <a:ext cx="68" cy="119"/>
              </a:xfrm>
              <a:custGeom>
                <a:avLst/>
                <a:gdLst>
                  <a:gd name="T0" fmla="*/ 59 w 59"/>
                  <a:gd name="T1" fmla="*/ 26 h 104"/>
                  <a:gd name="T2" fmla="*/ 54 w 59"/>
                  <a:gd name="T3" fmla="*/ 19 h 104"/>
                  <a:gd name="T4" fmla="*/ 4 w 59"/>
                  <a:gd name="T5" fmla="*/ 1 h 104"/>
                  <a:gd name="T6" fmla="*/ 0 w 59"/>
                  <a:gd name="T7" fmla="*/ 4 h 104"/>
                  <a:gd name="T8" fmla="*/ 0 w 59"/>
                  <a:gd name="T9" fmla="*/ 83 h 104"/>
                  <a:gd name="T10" fmla="*/ 59 w 59"/>
                  <a:gd name="T11" fmla="*/ 104 h 104"/>
                  <a:gd name="T12" fmla="*/ 59 w 59"/>
                  <a:gd name="T13" fmla="*/ 2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04">
                    <a:moveTo>
                      <a:pt x="59" y="26"/>
                    </a:moveTo>
                    <a:cubicBezTo>
                      <a:pt x="59" y="23"/>
                      <a:pt x="57" y="20"/>
                      <a:pt x="54" y="1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59" y="104"/>
                      <a:pt x="59" y="104"/>
                      <a:pt x="59" y="104"/>
                    </a:cubicBezTo>
                    <a:lnTo>
                      <a:pt x="59" y="26"/>
                    </a:lnTo>
                    <a:close/>
                  </a:path>
                </a:pathLst>
              </a:custGeom>
              <a:solidFill>
                <a:srgbClr val="9B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93" name="Freeform 8251"/>
              <p:cNvSpPr>
                <a:spLocks/>
              </p:cNvSpPr>
              <p:nvPr/>
            </p:nvSpPr>
            <p:spPr bwMode="auto">
              <a:xfrm>
                <a:off x="4054" y="2472"/>
                <a:ext cx="13" cy="17"/>
              </a:xfrm>
              <a:custGeom>
                <a:avLst/>
                <a:gdLst>
                  <a:gd name="T0" fmla="*/ 12 w 12"/>
                  <a:gd name="T1" fmla="*/ 9 h 15"/>
                  <a:gd name="T2" fmla="*/ 6 w 12"/>
                  <a:gd name="T3" fmla="*/ 14 h 15"/>
                  <a:gd name="T4" fmla="*/ 0 w 12"/>
                  <a:gd name="T5" fmla="*/ 5 h 15"/>
                  <a:gd name="T6" fmla="*/ 6 w 12"/>
                  <a:gd name="T7" fmla="*/ 1 h 15"/>
                  <a:gd name="T8" fmla="*/ 12 w 12"/>
                  <a:gd name="T9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12" y="9"/>
                    </a:moveTo>
                    <a:cubicBezTo>
                      <a:pt x="12" y="13"/>
                      <a:pt x="9" y="15"/>
                      <a:pt x="6" y="14"/>
                    </a:cubicBezTo>
                    <a:cubicBezTo>
                      <a:pt x="3" y="12"/>
                      <a:pt x="0" y="9"/>
                      <a:pt x="0" y="5"/>
                    </a:cubicBezTo>
                    <a:cubicBezTo>
                      <a:pt x="0" y="1"/>
                      <a:pt x="3" y="0"/>
                      <a:pt x="6" y="1"/>
                    </a:cubicBezTo>
                    <a:cubicBezTo>
                      <a:pt x="9" y="2"/>
                      <a:pt x="12" y="6"/>
                      <a:pt x="12" y="9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94" name="Freeform 8252"/>
              <p:cNvSpPr>
                <a:spLocks/>
              </p:cNvSpPr>
              <p:nvPr/>
            </p:nvSpPr>
            <p:spPr bwMode="auto">
              <a:xfrm>
                <a:off x="4039" y="2452"/>
                <a:ext cx="9" cy="10"/>
              </a:xfrm>
              <a:custGeom>
                <a:avLst/>
                <a:gdLst>
                  <a:gd name="T0" fmla="*/ 8 w 8"/>
                  <a:gd name="T1" fmla="*/ 6 h 9"/>
                  <a:gd name="T2" fmla="*/ 4 w 8"/>
                  <a:gd name="T3" fmla="*/ 9 h 9"/>
                  <a:gd name="T4" fmla="*/ 0 w 8"/>
                  <a:gd name="T5" fmla="*/ 3 h 9"/>
                  <a:gd name="T6" fmla="*/ 4 w 8"/>
                  <a:gd name="T7" fmla="*/ 0 h 9"/>
                  <a:gd name="T8" fmla="*/ 8 w 8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6"/>
                    </a:moveTo>
                    <a:cubicBezTo>
                      <a:pt x="8" y="8"/>
                      <a:pt x="6" y="9"/>
                      <a:pt x="4" y="9"/>
                    </a:cubicBezTo>
                    <a:cubicBezTo>
                      <a:pt x="2" y="8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1"/>
                      <a:pt x="8" y="4"/>
                      <a:pt x="8" y="6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95" name="Freeform 8253"/>
              <p:cNvSpPr>
                <a:spLocks/>
              </p:cNvSpPr>
              <p:nvPr/>
            </p:nvSpPr>
            <p:spPr bwMode="auto">
              <a:xfrm>
                <a:off x="4074" y="2464"/>
                <a:ext cx="8" cy="10"/>
              </a:xfrm>
              <a:custGeom>
                <a:avLst/>
                <a:gdLst>
                  <a:gd name="T0" fmla="*/ 7 w 7"/>
                  <a:gd name="T1" fmla="*/ 6 h 9"/>
                  <a:gd name="T2" fmla="*/ 3 w 7"/>
                  <a:gd name="T3" fmla="*/ 9 h 9"/>
                  <a:gd name="T4" fmla="*/ 0 w 7"/>
                  <a:gd name="T5" fmla="*/ 3 h 9"/>
                  <a:gd name="T6" fmla="*/ 3 w 7"/>
                  <a:gd name="T7" fmla="*/ 1 h 9"/>
                  <a:gd name="T8" fmla="*/ 7 w 7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cubicBezTo>
                      <a:pt x="7" y="8"/>
                      <a:pt x="5" y="9"/>
                      <a:pt x="3" y="9"/>
                    </a:cubicBezTo>
                    <a:cubicBezTo>
                      <a:pt x="1" y="8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1"/>
                    </a:cubicBezTo>
                    <a:cubicBezTo>
                      <a:pt x="5" y="1"/>
                      <a:pt x="7" y="4"/>
                      <a:pt x="7" y="6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96" name="Freeform 8254"/>
              <p:cNvSpPr>
                <a:spLocks/>
              </p:cNvSpPr>
              <p:nvPr/>
            </p:nvSpPr>
            <p:spPr bwMode="auto">
              <a:xfrm>
                <a:off x="4039" y="2510"/>
                <a:ext cx="9" cy="10"/>
              </a:xfrm>
              <a:custGeom>
                <a:avLst/>
                <a:gdLst>
                  <a:gd name="T0" fmla="*/ 8 w 8"/>
                  <a:gd name="T1" fmla="*/ 6 h 9"/>
                  <a:gd name="T2" fmla="*/ 4 w 8"/>
                  <a:gd name="T3" fmla="*/ 9 h 9"/>
                  <a:gd name="T4" fmla="*/ 0 w 8"/>
                  <a:gd name="T5" fmla="*/ 3 h 9"/>
                  <a:gd name="T6" fmla="*/ 4 w 8"/>
                  <a:gd name="T7" fmla="*/ 1 h 9"/>
                  <a:gd name="T8" fmla="*/ 8 w 8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6"/>
                    </a:moveTo>
                    <a:cubicBezTo>
                      <a:pt x="8" y="8"/>
                      <a:pt x="6" y="9"/>
                      <a:pt x="4" y="9"/>
                    </a:cubicBezTo>
                    <a:cubicBezTo>
                      <a:pt x="2" y="8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1"/>
                    </a:cubicBezTo>
                    <a:cubicBezTo>
                      <a:pt x="6" y="1"/>
                      <a:pt x="8" y="4"/>
                      <a:pt x="8" y="6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97" name="Freeform 8255"/>
              <p:cNvSpPr>
                <a:spLocks/>
              </p:cNvSpPr>
              <p:nvPr/>
            </p:nvSpPr>
            <p:spPr bwMode="auto">
              <a:xfrm>
                <a:off x="4074" y="2522"/>
                <a:ext cx="8" cy="11"/>
              </a:xfrm>
              <a:custGeom>
                <a:avLst/>
                <a:gdLst>
                  <a:gd name="T0" fmla="*/ 7 w 7"/>
                  <a:gd name="T1" fmla="*/ 6 h 9"/>
                  <a:gd name="T2" fmla="*/ 3 w 7"/>
                  <a:gd name="T3" fmla="*/ 9 h 9"/>
                  <a:gd name="T4" fmla="*/ 0 w 7"/>
                  <a:gd name="T5" fmla="*/ 3 h 9"/>
                  <a:gd name="T6" fmla="*/ 3 w 7"/>
                  <a:gd name="T7" fmla="*/ 1 h 9"/>
                  <a:gd name="T8" fmla="*/ 7 w 7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cubicBezTo>
                      <a:pt x="7" y="8"/>
                      <a:pt x="5" y="9"/>
                      <a:pt x="3" y="9"/>
                    </a:cubicBezTo>
                    <a:cubicBezTo>
                      <a:pt x="1" y="8"/>
                      <a:pt x="0" y="6"/>
                      <a:pt x="0" y="3"/>
                    </a:cubicBezTo>
                    <a:cubicBezTo>
                      <a:pt x="0" y="1"/>
                      <a:pt x="1" y="0"/>
                      <a:pt x="3" y="1"/>
                    </a:cubicBezTo>
                    <a:cubicBezTo>
                      <a:pt x="5" y="1"/>
                      <a:pt x="7" y="4"/>
                      <a:pt x="7" y="6"/>
                    </a:cubicBezTo>
                    <a:close/>
                  </a:path>
                </a:pathLst>
              </a:custGeom>
              <a:solidFill>
                <a:srgbClr val="414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/>
                <a:endParaRPr lang="zh-CN" altLang="en-US" sz="180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</p:grpSp>
        <p:pic>
          <p:nvPicPr>
            <p:cNvPr id="120" name="Picture 8176" descr="C:\Users\Daniel\Desktop\中心线产品ai-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040" y="3776529"/>
              <a:ext cx="1591097" cy="184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1986984" y="4483784"/>
            <a:ext cx="168142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室内小间距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LED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箱体</a:t>
            </a:r>
          </a:p>
        </p:txBody>
      </p:sp>
      <p:sp>
        <p:nvSpPr>
          <p:cNvPr id="96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视讯产品图标</a:t>
            </a:r>
            <a:r>
              <a:rPr lang="en-US" altLang="zh-CN" dirty="0"/>
              <a:t>-</a:t>
            </a:r>
            <a:r>
              <a:rPr lang="zh-CN" altLang="en-US" dirty="0"/>
              <a:t>大屏显示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4423585" y="4502571"/>
            <a:ext cx="192653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自研小间距</a:t>
            </a:r>
            <a:r>
              <a:rPr lang="en-US" altLang="zh-CN" dirty="0"/>
              <a:t>LED</a:t>
            </a: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85" y="3017144"/>
            <a:ext cx="1235741" cy="13979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8" y="903167"/>
            <a:ext cx="1280922" cy="12397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92" y="949086"/>
            <a:ext cx="1306930" cy="12939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13" y="1080887"/>
            <a:ext cx="1205064" cy="12115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66" y="991342"/>
            <a:ext cx="1647167" cy="13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33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432428" y="214628"/>
            <a:ext cx="5079372" cy="495268"/>
          </a:xfrm>
        </p:spPr>
        <p:txBody>
          <a:bodyPr>
            <a:normAutofit/>
          </a:bodyPr>
          <a:lstStyle/>
          <a:p>
            <a:r>
              <a:rPr lang="zh-CN" altLang="en-US" dirty="0"/>
              <a:t>视讯产品图标</a:t>
            </a:r>
            <a:r>
              <a:rPr lang="en-US" altLang="zh-CN" dirty="0"/>
              <a:t>- </a:t>
            </a:r>
            <a:r>
              <a:rPr kumimoji="1" lang="zh-CN" altLang="en-US" dirty="0"/>
              <a:t>交通诱导</a:t>
            </a:r>
            <a:r>
              <a:rPr kumimoji="1" lang="zh-CN" altLang="da-DK" dirty="0"/>
              <a:t>屏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56572" y="3157745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光带复合屏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2806142" y="3157745"/>
            <a:ext cx="137261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户外常规屏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5031778" y="3157745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龙门架</a:t>
            </a:r>
            <a:endParaRPr lang="en-US" altLang="zh-CN" dirty="0"/>
          </a:p>
        </p:txBody>
      </p:sp>
      <p:sp>
        <p:nvSpPr>
          <p:cNvPr id="16" name="文本框 15"/>
          <p:cNvSpPr txBox="1"/>
          <p:nvPr/>
        </p:nvSpPr>
        <p:spPr>
          <a:xfrm>
            <a:off x="7236806" y="3157745"/>
            <a:ext cx="137261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F</a:t>
            </a:r>
            <a:r>
              <a:rPr lang="zh-CN" altLang="en-US" dirty="0"/>
              <a:t>杆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2" y="1485193"/>
            <a:ext cx="1044344" cy="15900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29" y="1520817"/>
            <a:ext cx="1119218" cy="1457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26" y="1620103"/>
            <a:ext cx="1805215" cy="1471147"/>
          </a:xfrm>
          <a:prstGeom prst="rect">
            <a:avLst/>
          </a:prstGeom>
          <a:noFill/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66" y="1229403"/>
            <a:ext cx="1233224" cy="18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2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84578" y="2333790"/>
            <a:ext cx="156497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一体机（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MAC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采集）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1430" y="4498985"/>
            <a:ext cx="151216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半球（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E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型大半球）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06655" y="4498985"/>
            <a:ext cx="159387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半球（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R</a:t>
            </a: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型红外半球）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61274" y="4498985"/>
            <a:ext cx="151216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海螺（单灯）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5" y="1184223"/>
            <a:ext cx="1294793" cy="100111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039" y="3312826"/>
            <a:ext cx="1100948" cy="110094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35" y="3325017"/>
            <a:ext cx="1198970" cy="10729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23" y="3325342"/>
            <a:ext cx="1207533" cy="1072159"/>
          </a:xfrm>
          <a:prstGeom prst="rect">
            <a:avLst/>
          </a:prstGeom>
        </p:spPr>
      </p:pic>
      <p:sp>
        <p:nvSpPr>
          <p:cNvPr id="22" name="文本框 9"/>
          <p:cNvSpPr txBox="1"/>
          <p:nvPr/>
        </p:nvSpPr>
        <p:spPr>
          <a:xfrm>
            <a:off x="2940045" y="2333790"/>
            <a:ext cx="104150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卡片机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sp>
        <p:nvSpPr>
          <p:cNvPr id="23" name="文本框 10"/>
          <p:cNvSpPr txBox="1"/>
          <p:nvPr/>
        </p:nvSpPr>
        <p:spPr>
          <a:xfrm>
            <a:off x="4689928" y="2333790"/>
            <a:ext cx="130766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针孔（一体式）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02" y="1025353"/>
            <a:ext cx="946913" cy="124992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55" y="936943"/>
            <a:ext cx="664108" cy="1338336"/>
          </a:xfrm>
          <a:prstGeom prst="rect">
            <a:avLst/>
          </a:prstGeom>
        </p:spPr>
      </p:pic>
      <p:sp>
        <p:nvSpPr>
          <p:cNvPr id="26" name="文本框 8"/>
          <p:cNvSpPr txBox="1"/>
          <p:nvPr/>
        </p:nvSpPr>
        <p:spPr>
          <a:xfrm>
            <a:off x="6903270" y="2333790"/>
            <a:ext cx="14218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针孔（分离式）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2" y="1184223"/>
            <a:ext cx="1342493" cy="1001116"/>
          </a:xfrm>
          <a:prstGeom prst="rect">
            <a:avLst/>
          </a:prstGeom>
        </p:spPr>
      </p:pic>
      <p:sp>
        <p:nvSpPr>
          <p:cNvPr id="21" name="标题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 IPC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5715976" y="4500075"/>
            <a:ext cx="104150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云台小半球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356522" y="4481288"/>
            <a:ext cx="108436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鱼眼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2</a:t>
            </a:r>
            <a:endParaRPr kumimoji="1" lang="zh-CN" altLang="en-US" sz="1200" spc="70" dirty="0">
              <a:solidFill>
                <a:prstClr val="black"/>
              </a:solidFill>
              <a:latin typeface="微软雅黑"/>
              <a:ea typeface="微软雅黑"/>
              <a:cs typeface="Microsoft YaHei Light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36" y="3400425"/>
            <a:ext cx="1392815" cy="82565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94" y="3400424"/>
            <a:ext cx="1442586" cy="8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044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432427" y="214628"/>
            <a:ext cx="6146173" cy="495268"/>
          </a:xfrm>
        </p:spPr>
        <p:txBody>
          <a:bodyPr>
            <a:normAutofit/>
          </a:bodyPr>
          <a:lstStyle/>
          <a:p>
            <a:r>
              <a:rPr lang="zh-CN" altLang="en-US" dirty="0"/>
              <a:t>视讯产品图标</a:t>
            </a:r>
            <a:r>
              <a:rPr lang="en-US" altLang="zh-CN" dirty="0"/>
              <a:t>-</a:t>
            </a:r>
            <a:r>
              <a:rPr kumimoji="1" lang="zh-CN" altLang="en-US" dirty="0"/>
              <a:t>视频会议</a:t>
            </a:r>
            <a:r>
              <a:rPr kumimoji="1" lang="en-US" altLang="zh-CN" dirty="0"/>
              <a:t>-</a:t>
            </a:r>
            <a:r>
              <a:rPr kumimoji="1" lang="zh-CN" altLang="en-US" dirty="0"/>
              <a:t>终端产品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4846" y="2341735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软终端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2580570" y="2341734"/>
            <a:ext cx="137261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is-IS" altLang="zh-CN" dirty="0"/>
              <a:t>TS2000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4811369" y="2341735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is-IS" altLang="zh-CN" dirty="0"/>
              <a:t>TS5100</a:t>
            </a:r>
            <a:endParaRPr lang="en-US" altLang="zh-CN" dirty="0"/>
          </a:p>
        </p:txBody>
      </p:sp>
      <p:sp>
        <p:nvSpPr>
          <p:cNvPr id="15" name="文本框 14"/>
          <p:cNvSpPr txBox="1"/>
          <p:nvPr/>
        </p:nvSpPr>
        <p:spPr>
          <a:xfrm>
            <a:off x="6995445" y="2341735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is-IS" altLang="zh-CN" dirty="0"/>
              <a:t>TS4000</a:t>
            </a:r>
            <a:endParaRPr lang="en-US" altLang="zh-CN" dirty="0"/>
          </a:p>
        </p:txBody>
      </p:sp>
      <p:sp>
        <p:nvSpPr>
          <p:cNvPr id="16" name="文本框 15"/>
          <p:cNvSpPr txBox="1"/>
          <p:nvPr/>
        </p:nvSpPr>
        <p:spPr>
          <a:xfrm>
            <a:off x="1259665" y="4497591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is-IS" altLang="zh-CN" dirty="0"/>
              <a:t>TS5200</a:t>
            </a:r>
            <a:endParaRPr lang="en-US" altLang="zh-CN" dirty="0"/>
          </a:p>
        </p:txBody>
      </p:sp>
      <p:sp>
        <p:nvSpPr>
          <p:cNvPr id="17" name="文本框 16"/>
          <p:cNvSpPr txBox="1"/>
          <p:nvPr/>
        </p:nvSpPr>
        <p:spPr>
          <a:xfrm>
            <a:off x="3275389" y="4497591"/>
            <a:ext cx="137261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fr-FR" altLang="zh-CN" dirty="0"/>
              <a:t>RPS310</a:t>
            </a:r>
            <a:endParaRPr lang="en-US" altLang="zh-CN" dirty="0"/>
          </a:p>
        </p:txBody>
      </p:sp>
      <p:sp>
        <p:nvSpPr>
          <p:cNvPr id="18" name="文本框 17"/>
          <p:cNvSpPr txBox="1"/>
          <p:nvPr/>
        </p:nvSpPr>
        <p:spPr>
          <a:xfrm>
            <a:off x="5506188" y="4497591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pt-BR" altLang="zh-CN" dirty="0"/>
              <a:t>RPS320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7" y="1199213"/>
            <a:ext cx="1436523" cy="10426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77" y="1278494"/>
            <a:ext cx="1258339" cy="9109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18" y="1229446"/>
            <a:ext cx="1348252" cy="95999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8" y="3474064"/>
            <a:ext cx="1422892" cy="75720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68" y="1322266"/>
            <a:ext cx="1288708" cy="8906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0" y="2946443"/>
            <a:ext cx="934178" cy="150244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45" y="3089241"/>
            <a:ext cx="1392279" cy="13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689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432428" y="214628"/>
            <a:ext cx="5714372" cy="495268"/>
          </a:xfrm>
        </p:spPr>
        <p:txBody>
          <a:bodyPr>
            <a:normAutofit/>
          </a:bodyPr>
          <a:lstStyle/>
          <a:p>
            <a:r>
              <a:rPr lang="zh-CN" altLang="en-US" dirty="0"/>
              <a:t>视讯产品图标</a:t>
            </a:r>
            <a:r>
              <a:rPr lang="en-US" altLang="zh-CN" dirty="0"/>
              <a:t>-</a:t>
            </a:r>
            <a:r>
              <a:rPr kumimoji="1" lang="zh-CN" altLang="en-US" dirty="0"/>
              <a:t>视频会议</a:t>
            </a:r>
            <a:r>
              <a:rPr kumimoji="1" lang="en-US" altLang="zh-CN" dirty="0"/>
              <a:t>-</a:t>
            </a:r>
            <a:r>
              <a:rPr kumimoji="1" lang="zh-CN" altLang="en-US" dirty="0"/>
              <a:t>视讯网络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65038" y="2351267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CMS1000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708377" y="2351267"/>
            <a:ext cx="137261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s-ES_tradnl" altLang="zh-CN" dirty="0"/>
              <a:t>MCU9110</a:t>
            </a:r>
            <a:endParaRPr lang="en-US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4811761" y="2351267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s-ES_tradnl" altLang="zh-CN" dirty="0"/>
              <a:t>MCU9150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6920887" y="2351267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s-ES_tradnl" altLang="zh-CN" dirty="0"/>
              <a:t>MCU9530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839421" y="4509752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s-ES_tradnl" altLang="zh-CN" dirty="0"/>
              <a:t>MCU9550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4460345" y="4509752"/>
            <a:ext cx="137261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s-ES_tradnl" altLang="zh-CN" dirty="0"/>
              <a:t>MCU9570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7" y="1438290"/>
            <a:ext cx="1411245" cy="768692"/>
          </a:xfrm>
          <a:prstGeom prst="rect">
            <a:avLst/>
          </a:prstGeom>
        </p:spPr>
      </p:pic>
      <p:sp>
        <p:nvSpPr>
          <p:cNvPr id="20" name="文本框 14"/>
          <p:cNvSpPr txBox="1"/>
          <p:nvPr/>
        </p:nvSpPr>
        <p:spPr>
          <a:xfrm>
            <a:off x="2716459" y="4509752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de-DE" altLang="zh-CN" dirty="0"/>
              <a:t>RRS9016</a:t>
            </a:r>
            <a:endParaRPr lang="en-US" altLang="zh-CN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83" y="1434633"/>
            <a:ext cx="1520404" cy="807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45" y="3439388"/>
            <a:ext cx="1441337" cy="9217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5" y="3464893"/>
            <a:ext cx="1438422" cy="8962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15" y="3200400"/>
            <a:ext cx="994202" cy="13093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97" y="1494430"/>
            <a:ext cx="1407395" cy="81569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28" y="1407292"/>
            <a:ext cx="1515726" cy="9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109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432427" y="214628"/>
            <a:ext cx="6984373" cy="495268"/>
          </a:xfrm>
        </p:spPr>
        <p:txBody>
          <a:bodyPr>
            <a:normAutofit/>
          </a:bodyPr>
          <a:lstStyle/>
          <a:p>
            <a:r>
              <a:rPr lang="zh-CN" altLang="en-US" dirty="0"/>
              <a:t>视讯产品图标</a:t>
            </a:r>
            <a:r>
              <a:rPr lang="en-US" altLang="zh-CN" dirty="0"/>
              <a:t>-</a:t>
            </a:r>
            <a:r>
              <a:rPr kumimoji="1" lang="zh-CN" altLang="en-US" dirty="0"/>
              <a:t>视频会议</a:t>
            </a:r>
            <a:r>
              <a:rPr kumimoji="1" lang="en-US" altLang="zh-CN" dirty="0"/>
              <a:t>-</a:t>
            </a:r>
            <a:r>
              <a:rPr kumimoji="1" lang="zh-CN" altLang="en-US" dirty="0"/>
              <a:t>终端外设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46916" y="2347302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is-IS" altLang="zh-CN" dirty="0"/>
              <a:t>C500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2555345" y="2347302"/>
            <a:ext cx="137261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is-IS" altLang="zh-CN" dirty="0"/>
              <a:t>C700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4786144" y="2347302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C810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846786" y="2347302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is-IS" altLang="zh-CN" dirty="0"/>
              <a:t>MCA100</a:t>
            </a:r>
            <a:endParaRPr lang="en-US" altLang="zh-CN" dirty="0"/>
          </a:p>
        </p:txBody>
      </p:sp>
      <p:sp>
        <p:nvSpPr>
          <p:cNvPr id="17" name="文本框 16"/>
          <p:cNvSpPr txBox="1"/>
          <p:nvPr/>
        </p:nvSpPr>
        <p:spPr>
          <a:xfrm>
            <a:off x="870095" y="4522901"/>
            <a:ext cx="137261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is-IS" altLang="zh-CN" dirty="0"/>
              <a:t>MCA200</a:t>
            </a:r>
            <a:endParaRPr lang="en-US" altLang="zh-CN" dirty="0"/>
          </a:p>
        </p:txBody>
      </p:sp>
      <p:sp>
        <p:nvSpPr>
          <p:cNvPr id="18" name="文本框 17"/>
          <p:cNvSpPr txBox="1"/>
          <p:nvPr/>
        </p:nvSpPr>
        <p:spPr>
          <a:xfrm>
            <a:off x="2793599" y="4522901"/>
            <a:ext cx="115754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MCA200D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7" y="1104233"/>
            <a:ext cx="889667" cy="11673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89" y="1232219"/>
            <a:ext cx="1478539" cy="10393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77" y="1078931"/>
            <a:ext cx="1278737" cy="11926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2" y="3422199"/>
            <a:ext cx="1159361" cy="10000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32" y="3422199"/>
            <a:ext cx="1551297" cy="10000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91" y="1447751"/>
            <a:ext cx="1547066" cy="77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344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D88C3-CB09-4832-9774-3A3A31EFBF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视讯产品图标</a:t>
            </a:r>
            <a:r>
              <a:rPr lang="en-US" altLang="zh-CN" dirty="0"/>
              <a:t>-</a:t>
            </a:r>
            <a:r>
              <a:rPr lang="zh-CN" altLang="en-US" dirty="0"/>
              <a:t>融合通信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180D39-3660-41EC-B028-64518AE86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72" y="2107725"/>
            <a:ext cx="1262547" cy="69309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FE8DFD4-56B9-48FE-BA4D-EA5A7B21E24A}"/>
              </a:ext>
            </a:extLst>
          </p:cNvPr>
          <p:cNvSpPr txBox="1"/>
          <p:nvPr/>
        </p:nvSpPr>
        <p:spPr>
          <a:xfrm>
            <a:off x="5529338" y="2958062"/>
            <a:ext cx="143050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调度机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CF65949-0CB6-47EC-A066-8E1735784A51}"/>
              </a:ext>
            </a:extLst>
          </p:cNvPr>
          <p:cNvSpPr/>
          <p:nvPr/>
        </p:nvSpPr>
        <p:spPr>
          <a:xfrm>
            <a:off x="512824" y="2963496"/>
            <a:ext cx="161535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20000"/>
              </a:lnSpc>
            </a:pPr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应急指挥 </a:t>
            </a:r>
            <a:r>
              <a:rPr lang="en-US" altLang="zh-CN" sz="1200" dirty="0">
                <a:solidFill>
                  <a:prstClr val="black"/>
                </a:solidFill>
                <a:latin typeface="微软雅黑"/>
                <a:ea typeface="微软雅黑"/>
              </a:rPr>
              <a:t>MSP-12U</a:t>
            </a:r>
            <a:endParaRPr lang="zh-CN" altLang="en-US" sz="120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0C3E2-F87C-4AC3-A850-8E7EEE981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931" y="1884950"/>
            <a:ext cx="882440" cy="97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3971970" y="2963496"/>
            <a:ext cx="143335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mr-IN" altLang="zh-CN" dirty="0"/>
              <a:t>DH-MSP-B7000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7044979" y="2958062"/>
            <a:ext cx="1687005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mr-IN" altLang="zh-CN" dirty="0"/>
              <a:t>DH-UC1000-10T-W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2186166" y="2963496"/>
            <a:ext cx="170003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mr-IN" altLang="zh-CN" dirty="0"/>
              <a:t>DH-UC5000-25U-A</a:t>
            </a:r>
            <a:r>
              <a:rPr lang="zh-CN" altLang="mr-IN" dirty="0"/>
              <a:t>融合通信平台</a:t>
            </a:r>
            <a:endParaRPr lang="en-US" altLang="zh-CN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51" y="2128404"/>
            <a:ext cx="1286177" cy="6552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61" y="2079501"/>
            <a:ext cx="1245354" cy="7530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24" y="1834298"/>
            <a:ext cx="1152914" cy="102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096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99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智能交通（</a:t>
            </a:r>
            <a:r>
              <a:rPr lang="en-US" altLang="zh-CN" dirty="0"/>
              <a:t>NEW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08754" y="2339990"/>
            <a:ext cx="92532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爆闪灯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2195369" y="2339990"/>
            <a:ext cx="932869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en-US" altLang="zh-CN" dirty="0"/>
              <a:t>4</a:t>
            </a:r>
            <a:r>
              <a:rPr lang="zh-CN" altLang="en-US" dirty="0"/>
              <a:t>路终端盒</a:t>
            </a:r>
            <a:endParaRPr lang="en-US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3599493" y="2339990"/>
            <a:ext cx="145333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出入口抓拍一体机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150789" y="2339990"/>
            <a:ext cx="1854887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出入口抓拍一体机</a:t>
            </a:r>
            <a:r>
              <a:rPr lang="en-US" altLang="zh-CN" dirty="0"/>
              <a:t>(</a:t>
            </a:r>
            <a:r>
              <a:rPr lang="zh-CN" altLang="en-US" dirty="0"/>
              <a:t>分销</a:t>
            </a:r>
            <a:r>
              <a:rPr lang="en-US" altLang="zh-CN" dirty="0"/>
              <a:t>)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068760" y="2339990"/>
            <a:ext cx="143231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出入口抓拍一体机（含道闸）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591497" y="4497663"/>
            <a:ext cx="12050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慧系列摄像机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1847115" y="4497663"/>
            <a:ext cx="170740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路侧视频车位检测器</a:t>
            </a:r>
            <a:endParaRPr lang="en-US" altLang="zh-CN" dirty="0"/>
          </a:p>
        </p:txBody>
      </p:sp>
      <p:sp>
        <p:nvSpPr>
          <p:cNvPr id="15" name="文本框 14"/>
          <p:cNvSpPr txBox="1"/>
          <p:nvPr/>
        </p:nvSpPr>
        <p:spPr>
          <a:xfrm>
            <a:off x="3554523" y="4497663"/>
            <a:ext cx="172547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汽车电子标识读写器</a:t>
            </a:r>
            <a:endParaRPr lang="en-US" altLang="zh-CN" dirty="0"/>
          </a:p>
        </p:txBody>
      </p:sp>
      <p:sp>
        <p:nvSpPr>
          <p:cNvPr id="22" name="文本框 21"/>
          <p:cNvSpPr txBox="1"/>
          <p:nvPr/>
        </p:nvSpPr>
        <p:spPr>
          <a:xfrm>
            <a:off x="5437175" y="4497663"/>
            <a:ext cx="128927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全感应车位锁</a:t>
            </a:r>
            <a:endParaRPr lang="en-US" altLang="zh-CN" dirty="0"/>
          </a:p>
        </p:txBody>
      </p:sp>
      <p:sp>
        <p:nvSpPr>
          <p:cNvPr id="23" name="文本框 22"/>
          <p:cNvSpPr txBox="1"/>
          <p:nvPr/>
        </p:nvSpPr>
        <p:spPr>
          <a:xfrm>
            <a:off x="7023791" y="4497663"/>
            <a:ext cx="14323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三代车位相机</a:t>
            </a:r>
            <a:r>
              <a:rPr lang="en-US" altLang="zh-CN" dirty="0"/>
              <a:t>-1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56" y="898617"/>
            <a:ext cx="497712" cy="142996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07" y="2808017"/>
            <a:ext cx="520342" cy="173876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27" y="1306145"/>
            <a:ext cx="1372234" cy="95794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14" y="798991"/>
            <a:ext cx="626009" cy="156014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00" y="952209"/>
            <a:ext cx="1567959" cy="1358898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9" y="1209740"/>
            <a:ext cx="1203652" cy="109604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9" y="3415274"/>
            <a:ext cx="1230959" cy="97127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37" y="3238953"/>
            <a:ext cx="933310" cy="1197792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54" y="3235237"/>
            <a:ext cx="1075755" cy="1161489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103" y="3424324"/>
            <a:ext cx="1192588" cy="9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00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智能交通（</a:t>
            </a:r>
            <a:r>
              <a:rPr lang="en-US" altLang="zh-CN" dirty="0"/>
              <a:t>NEW</a:t>
            </a:r>
            <a:r>
              <a:rPr lang="zh-CN" altLang="en-US" dirty="0"/>
              <a:t>）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94714" y="2339990"/>
            <a:ext cx="138428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三代车位相机</a:t>
            </a:r>
            <a:r>
              <a:rPr lang="en-US" altLang="zh-CN" dirty="0"/>
              <a:t>-2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166033" y="2339990"/>
            <a:ext cx="1266199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三代车位相机</a:t>
            </a:r>
            <a:r>
              <a:rPr lang="en-US" altLang="zh-CN" dirty="0"/>
              <a:t>-3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31838" y="2339990"/>
            <a:ext cx="134338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三代车位相机</a:t>
            </a:r>
            <a:r>
              <a:rPr lang="en-US" altLang="zh-CN" dirty="0"/>
              <a:t>-4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14490" y="2339990"/>
            <a:ext cx="118161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受电弓摄像机</a:t>
            </a:r>
            <a:endParaRPr lang="en-US" altLang="zh-CN" dirty="0"/>
          </a:p>
        </p:txBody>
      </p:sp>
      <p:sp>
        <p:nvSpPr>
          <p:cNvPr id="21" name="文本框 20"/>
          <p:cNvSpPr txBox="1"/>
          <p:nvPr/>
        </p:nvSpPr>
        <p:spPr>
          <a:xfrm>
            <a:off x="7301107" y="2339990"/>
            <a:ext cx="100800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双模车位锁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594715" y="4496313"/>
            <a:ext cx="157131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无线信息采集单元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2243923" y="4496313"/>
            <a:ext cx="125647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智慧监控单元</a:t>
            </a:r>
            <a:r>
              <a:rPr lang="en-US" altLang="zh-CN" dirty="0"/>
              <a:t>-1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953857" y="4496313"/>
            <a:ext cx="135928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智慧监控单元</a:t>
            </a:r>
            <a:r>
              <a:rPr lang="en-US" altLang="zh-CN" dirty="0"/>
              <a:t>-2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91" y="1250081"/>
            <a:ext cx="1454187" cy="10655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4" y="3020843"/>
            <a:ext cx="504038" cy="146183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4" y="1276569"/>
            <a:ext cx="858583" cy="102377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65" y="1353582"/>
            <a:ext cx="1118863" cy="96015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18" y="1279687"/>
            <a:ext cx="875140" cy="102065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162" y="1238433"/>
            <a:ext cx="1021466" cy="108635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78" y="3275351"/>
            <a:ext cx="1338235" cy="1043943"/>
          </a:xfrm>
          <a:prstGeom prst="rect">
            <a:avLst/>
          </a:prstGeom>
        </p:spPr>
      </p:pic>
      <p:pic>
        <p:nvPicPr>
          <p:cNvPr id="31" name="内容占位符 3"/>
          <p:cNvPicPr>
            <a:picLocks noGrp="1" noChangeAspect="1"/>
          </p:cNvPicPr>
          <p:nvPr>
            <p:ph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50" y="3328943"/>
            <a:ext cx="1303044" cy="1003985"/>
          </a:xfrm>
        </p:spPr>
      </p:pic>
    </p:spTree>
    <p:extLst>
      <p:ext uri="{BB962C8B-B14F-4D97-AF65-F5344CB8AC3E}">
        <p14:creationId xmlns:p14="http://schemas.microsoft.com/office/powerpoint/2010/main" val="3912594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730099" y="2334566"/>
            <a:ext cx="10415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爆闪灯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330423" y="4491245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频闪灯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511047" y="2343960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护罩不带灯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775059" y="2343960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护罩带</a:t>
            </a:r>
            <a:r>
              <a:rPr lang="en-US" altLang="zh-CN" dirty="0"/>
              <a:t>LED</a:t>
            </a:r>
            <a:r>
              <a:rPr lang="zh-CN" altLang="en-US" dirty="0"/>
              <a:t>灯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57631" y="4491245"/>
            <a:ext cx="1434844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频闪灯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10956" y="2343960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爆闪灯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584150" y="4491245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易系列相机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48" y="1267600"/>
            <a:ext cx="1395816" cy="10212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53" y="1278143"/>
            <a:ext cx="1367583" cy="100011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35" y="3106303"/>
            <a:ext cx="926236" cy="12864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59" y="3153581"/>
            <a:ext cx="1146120" cy="12068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53" y="3267082"/>
            <a:ext cx="1381189" cy="102484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70" y="1286551"/>
            <a:ext cx="1116369" cy="98330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5" y="1265781"/>
            <a:ext cx="1260737" cy="1024843"/>
          </a:xfrm>
          <a:prstGeom prst="rect">
            <a:avLst/>
          </a:prstGeom>
        </p:spPr>
      </p:pic>
      <p:sp>
        <p:nvSpPr>
          <p:cNvPr id="23" name="文本框 6"/>
          <p:cNvSpPr txBox="1"/>
          <p:nvPr/>
        </p:nvSpPr>
        <p:spPr>
          <a:xfrm>
            <a:off x="6820779" y="4500639"/>
            <a:ext cx="1728192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4378">
              <a:lnSpc>
                <a:spcPct val="120000"/>
              </a:lnSpc>
              <a:defRPr sz="1200">
                <a:solidFill>
                  <a:prstClr val="black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公交占道抓拍单元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71" y="3192131"/>
            <a:ext cx="911465" cy="1164071"/>
          </a:xfrm>
          <a:prstGeom prst="rect">
            <a:avLst/>
          </a:prstGeom>
        </p:spPr>
      </p:pic>
      <p:sp>
        <p:nvSpPr>
          <p:cNvPr id="25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前端产品图标</a:t>
            </a:r>
            <a:r>
              <a:rPr lang="en-US" altLang="zh-CN" dirty="0"/>
              <a:t>-</a:t>
            </a:r>
            <a:r>
              <a:rPr lang="zh-CN" altLang="en-US" dirty="0"/>
              <a:t>智能交通</a:t>
            </a:r>
          </a:p>
        </p:txBody>
      </p:sp>
    </p:spTree>
    <p:extLst>
      <p:ext uri="{BB962C8B-B14F-4D97-AF65-F5344CB8AC3E}">
        <p14:creationId xmlns:p14="http://schemas.microsoft.com/office/powerpoint/2010/main" val="3671284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1995</TotalTime>
  <Words>1804</Words>
  <Application>Microsoft Office PowerPoint</Application>
  <PresentationFormat>全屏显示(16:9)</PresentationFormat>
  <Paragraphs>468</Paragraphs>
  <Slides>64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64</vt:i4>
      </vt:variant>
    </vt:vector>
  </HeadingPairs>
  <TitlesOfParts>
    <vt:vector size="74" baseType="lpstr">
      <vt:lpstr>等线</vt:lpstr>
      <vt:lpstr>等线</vt:lpstr>
      <vt:lpstr>宋体</vt:lpstr>
      <vt:lpstr>微软雅黑</vt:lpstr>
      <vt:lpstr>微软雅黑</vt:lpstr>
      <vt:lpstr>微软雅黑 Light</vt:lpstr>
      <vt:lpstr>Arial</vt:lpstr>
      <vt:lpstr>Calibri</vt:lpstr>
      <vt:lpstr>Office 主题</vt:lpstr>
      <vt:lpstr>1_Office 主题</vt:lpstr>
      <vt:lpstr>PowerPoint 演示文稿</vt:lpstr>
      <vt:lpstr>产品图标库目录</vt:lpstr>
      <vt:lpstr>前端产品图标库</vt:lpstr>
      <vt:lpstr>前端产品图标- IPC（NEW）</vt:lpstr>
      <vt:lpstr>前端产品图标- IPC</vt:lpstr>
      <vt:lpstr>前端产品图标- IPC</vt:lpstr>
      <vt:lpstr>前端产品图标-智能交通（NEW）</vt:lpstr>
      <vt:lpstr>前端产品图标-智能交通（NEW）</vt:lpstr>
      <vt:lpstr>前端产品图标-智能交通</vt:lpstr>
      <vt:lpstr>前端产品图标-智能交通</vt:lpstr>
      <vt:lpstr>前端产品图标-智能交通</vt:lpstr>
      <vt:lpstr>前端产品图标-球机（NEW）</vt:lpstr>
      <vt:lpstr>前端产品图标-球机</vt:lpstr>
      <vt:lpstr>前端产品图标-球机</vt:lpstr>
      <vt:lpstr>前端产品图标-热成像（NEW）</vt:lpstr>
      <vt:lpstr>前端产品图标-云台&amp;机芯</vt:lpstr>
      <vt:lpstr>前端产品图标-防爆（NEW）</vt:lpstr>
      <vt:lpstr>前端产品图标-配件（NEW）</vt:lpstr>
      <vt:lpstr>前端产品图标-配件</vt:lpstr>
      <vt:lpstr>同轴产品图标库</vt:lpstr>
      <vt:lpstr>同轴产品图标-HDCVI</vt:lpstr>
      <vt:lpstr>同轴产品图标-HDCVI</vt:lpstr>
      <vt:lpstr>同轴产品图标-编码器（更新）</vt:lpstr>
      <vt:lpstr>同轴产品图标-HCVR（项目）</vt:lpstr>
      <vt:lpstr>同轴产品图标-HCVR（分销）</vt:lpstr>
      <vt:lpstr>存储产品图标</vt:lpstr>
      <vt:lpstr>存储产品图标-NVR</vt:lpstr>
      <vt:lpstr>存储产品图标-NVR</vt:lpstr>
      <vt:lpstr>存储产品图标-云&amp;EVS</vt:lpstr>
      <vt:lpstr>存储产品图标-手持</vt:lpstr>
      <vt:lpstr>存储产品图标-车载</vt:lpstr>
      <vt:lpstr>存储产品图标-ATM（缺）</vt:lpstr>
      <vt:lpstr>存储产品图标-司法审讯、录播</vt:lpstr>
      <vt:lpstr>存储产品图标-音频</vt:lpstr>
      <vt:lpstr>中心产品图标</vt:lpstr>
      <vt:lpstr>中心产品图标-传输</vt:lpstr>
      <vt:lpstr>中心产品图标-传输</vt:lpstr>
      <vt:lpstr>中心产品图标-解码显控</vt:lpstr>
      <vt:lpstr>中心产品图标-解码显控</vt:lpstr>
      <vt:lpstr>中心产品图标-智能服务器（缺）</vt:lpstr>
      <vt:lpstr>中心产品图标-平台</vt:lpstr>
      <vt:lpstr>楼宇产品图标</vt:lpstr>
      <vt:lpstr>楼宇产品图标-门禁</vt:lpstr>
      <vt:lpstr>楼宇产品图标-门禁</vt:lpstr>
      <vt:lpstr>楼宇产品图标-门禁</vt:lpstr>
      <vt:lpstr>楼宇产品图标-门禁</vt:lpstr>
      <vt:lpstr>楼宇产品图标-门禁</vt:lpstr>
      <vt:lpstr>楼宇产品图标-门禁</vt:lpstr>
      <vt:lpstr>楼宇产品图标-门禁</vt:lpstr>
      <vt:lpstr>楼宇产品图标-可视对讲</vt:lpstr>
      <vt:lpstr>楼宇产品图标-可视对讲</vt:lpstr>
      <vt:lpstr>楼宇产品图标-报警</vt:lpstr>
      <vt:lpstr>楼宇产品图标-报警</vt:lpstr>
      <vt:lpstr>楼宇产品图标-报警</vt:lpstr>
      <vt:lpstr>楼宇产品图标-报警</vt:lpstr>
      <vt:lpstr>楼宇产品图标-智能锁</vt:lpstr>
      <vt:lpstr>视讯产品图标库</vt:lpstr>
      <vt:lpstr>视讯产品图标-大屏显示</vt:lpstr>
      <vt:lpstr>视讯产品图标- 交通诱导屏</vt:lpstr>
      <vt:lpstr>视讯产品图标-视频会议-终端产品</vt:lpstr>
      <vt:lpstr>视讯产品图标-视频会议-视讯网络</vt:lpstr>
      <vt:lpstr>视讯产品图标-视频会议-终端外设</vt:lpstr>
      <vt:lpstr>视讯产品图标-融合通信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Fei Yan</cp:lastModifiedBy>
  <cp:revision>158</cp:revision>
  <dcterms:created xsi:type="dcterms:W3CDTF">2018-01-05T00:41:20Z</dcterms:created>
  <dcterms:modified xsi:type="dcterms:W3CDTF">2020-01-07T02:58:44Z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SEDS_TWMT">
    <vt:lpwstr>d46a6755_b77b54e0_b8df7c8e45018ffa3a3743a98aa3da9ae29663ddbc03172a3780e458918ae9f7</vt:lpwstr>
  </property>
  <property fmtid="{D5CDD505-2E9C-101B-9397-08002B2CF9AE}" pid="3" name="GSEDS_HWMT_d46a6755">
    <vt:lpwstr>f2450d36_mFV0yj84ISk2NspNkXv/qoMU260=_8QYrr2VhfDA2Pd1OkXP/qaUfQSYfZFf69lovHf48Pd7MTFUoj4w1sU8QMqvbgdVcffrqM+Q61E7Y5Sp5Ws18O8FHig==_5eca4baf</vt:lpwstr>
  </property>
</Properties>
</file>